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notesMasterIdLst>
    <p:notesMasterId r:id="rId24"/>
  </p:notesMasterIdLst>
  <p:sldIdLst>
    <p:sldId id="256" r:id="rId5"/>
    <p:sldId id="257" r:id="rId6"/>
    <p:sldId id="260" r:id="rId7"/>
    <p:sldId id="259" r:id="rId8"/>
    <p:sldId id="261" r:id="rId9"/>
    <p:sldId id="262" r:id="rId10"/>
    <p:sldId id="263" r:id="rId11"/>
    <p:sldId id="264" r:id="rId12"/>
    <p:sldId id="265" r:id="rId13"/>
    <p:sldId id="266" r:id="rId14"/>
    <p:sldId id="269" r:id="rId15"/>
    <p:sldId id="267" r:id="rId16"/>
    <p:sldId id="304" r:id="rId17"/>
    <p:sldId id="305" r:id="rId18"/>
    <p:sldId id="306" r:id="rId19"/>
    <p:sldId id="307" r:id="rId20"/>
    <p:sldId id="308" r:id="rId21"/>
    <p:sldId id="309"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89" d="100"/>
          <a:sy n="189" d="100"/>
        </p:scale>
        <p:origin x="451"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646BA-C71F-4E14-994C-9BE323FD106A}" type="datetimeFigureOut">
              <a:rPr lang="en-GB" smtClean="0"/>
              <a:t>19/01/2026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8C23F-DBBF-48E1-B9C8-A88722C17C46}" type="slidenum">
              <a:rPr lang="en-GB" smtClean="0"/>
              <a:t>‹#›</a:t>
            </a:fld>
            <a:endParaRPr lang="en-GB"/>
          </a:p>
        </p:txBody>
      </p:sp>
    </p:spTree>
    <p:extLst>
      <p:ext uri="{BB962C8B-B14F-4D97-AF65-F5344CB8AC3E}">
        <p14:creationId xmlns:p14="http://schemas.microsoft.com/office/powerpoint/2010/main" val="268171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F8C23F-DBBF-48E1-B9C8-A88722C17C46}" type="slidenum">
              <a:rPr lang="en-GB" smtClean="0"/>
              <a:t>3</a:t>
            </a:fld>
            <a:endParaRPr lang="en-GB"/>
          </a:p>
        </p:txBody>
      </p:sp>
    </p:spTree>
    <p:extLst>
      <p:ext uri="{BB962C8B-B14F-4D97-AF65-F5344CB8AC3E}">
        <p14:creationId xmlns:p14="http://schemas.microsoft.com/office/powerpoint/2010/main" val="3646188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F8C23F-DBBF-48E1-B9C8-A88722C17C46}" type="slidenum">
              <a:rPr lang="en-GB" smtClean="0"/>
              <a:t>7</a:t>
            </a:fld>
            <a:endParaRPr lang="en-GB"/>
          </a:p>
        </p:txBody>
      </p:sp>
    </p:spTree>
    <p:extLst>
      <p:ext uri="{BB962C8B-B14F-4D97-AF65-F5344CB8AC3E}">
        <p14:creationId xmlns:p14="http://schemas.microsoft.com/office/powerpoint/2010/main" val="323882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00DA9C-FD44-49FC-A2A5-F25624FF9402}" type="slidenum">
              <a:rPr lang="en-GB" smtClean="0"/>
              <a:t>13</a:t>
            </a:fld>
            <a:endParaRPr lang="en-GB"/>
          </a:p>
        </p:txBody>
      </p:sp>
    </p:spTree>
    <p:extLst>
      <p:ext uri="{BB962C8B-B14F-4D97-AF65-F5344CB8AC3E}">
        <p14:creationId xmlns:p14="http://schemas.microsoft.com/office/powerpoint/2010/main" val="2494568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10881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989552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78448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72829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077094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1691109-F4F8-4597-962C-A4F4B7960636}" type="datetimeFigureOut">
              <a:rPr lang="en-US" smtClean="0"/>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029136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1691109-F4F8-4597-962C-A4F4B7960636}" type="datetimeFigureOut">
              <a:rPr lang="en-US" smtClean="0"/>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727187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995712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450103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811582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96410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691109-F4F8-4597-962C-A4F4B7960636}"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439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691109-F4F8-4597-962C-A4F4B7960636}" type="datetimeFigureOut">
              <a:rPr lang="en-US" smtClean="0"/>
              <a:t>1/19/2026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07629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691109-F4F8-4597-962C-A4F4B7960636}" type="datetimeFigureOut">
              <a:rPr lang="en-US" smtClean="0"/>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372917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91109-F4F8-4597-962C-A4F4B7960636}" type="datetimeFigureOut">
              <a:rPr lang="en-US" smtClean="0"/>
              <a:t>1/19/2026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966308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521055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249396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1691109-F4F8-4597-962C-A4F4B7960636}" type="datetimeFigureOut">
              <a:rPr lang="en-US" smtClean="0"/>
              <a:t>1/19/2026</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C7FAD9F-AEE9-406E-B720-57D2B9DB2816}" type="slidenum">
              <a:rPr lang="en-US" smtClean="0"/>
              <a:t>‹#›</a:t>
            </a:fld>
            <a:endParaRPr lang="en-US"/>
          </a:p>
        </p:txBody>
      </p:sp>
    </p:spTree>
    <p:extLst>
      <p:ext uri="{BB962C8B-B14F-4D97-AF65-F5344CB8AC3E}">
        <p14:creationId xmlns:p14="http://schemas.microsoft.com/office/powerpoint/2010/main" val="205387870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2.jpg"/><Relationship Id="rId4" Type="http://schemas.openxmlformats.org/officeDocument/2006/relationships/image" Target="../media/image6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unity.com/legal/branding-trademark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bbc.co.uk/news/technology-27373587" TargetMode="External"/><Relationship Id="rId2" Type="http://schemas.openxmlformats.org/officeDocument/2006/relationships/hyperlink" Target="https://www.gamesindustry.biz/gta-6-delayed-again-ai-impacts-hardware-and-half-life-3-analyst-predictions-for-2026-year-in-review?event_category=Registration+success&amp;event_action=Email" TargetMode="External"/><Relationship Id="rId1" Type="http://schemas.openxmlformats.org/officeDocument/2006/relationships/slideLayout" Target="../slideLayouts/slideLayout2.xml"/><Relationship Id="rId5" Type="http://schemas.openxmlformats.org/officeDocument/2006/relationships/hyperlink" Target="https://www.ign.com/articles/rockstar-says-we-stand-by-our-course-of-action-as-judge-rejects-fired-gta-6-developers-application-for-interim-relief" TargetMode="External"/><Relationship Id="rId4" Type="http://schemas.openxmlformats.org/officeDocument/2006/relationships/hyperlink" Target="https://www.ign.com/articles/palworld-developer-pocketpair-responds-to-nintendo-pokmon-lawsuit-says-its-unaware-of-the-patents-its-accused-of-infringi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image" Target="../media/image21.gif"/><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9.png"/><Relationship Id="rId5" Type="http://schemas.openxmlformats.org/officeDocument/2006/relationships/image" Target="../media/image24.jpeg"/><Relationship Id="rId10" Type="http://schemas.openxmlformats.org/officeDocument/2006/relationships/image" Target="../media/image28.png"/><Relationship Id="rId4" Type="http://schemas.openxmlformats.org/officeDocument/2006/relationships/image" Target="../media/image23.jpe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3" Type="http://schemas.openxmlformats.org/officeDocument/2006/relationships/image" Target="../media/image30.pn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5" Type="http://schemas.openxmlformats.org/officeDocument/2006/relationships/image" Target="../media/image4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2249-1105-37A5-166C-4B85811944C5}"/>
              </a:ext>
            </a:extLst>
          </p:cNvPr>
          <p:cNvSpPr>
            <a:spLocks noGrp="1"/>
          </p:cNvSpPr>
          <p:nvPr>
            <p:ph type="ctrTitle"/>
          </p:nvPr>
        </p:nvSpPr>
        <p:spPr>
          <a:xfrm>
            <a:off x="913794" y="4819137"/>
            <a:ext cx="10353761" cy="940354"/>
          </a:xfrm>
        </p:spPr>
        <p:txBody>
          <a:bodyPr>
            <a:normAutofit/>
          </a:bodyPr>
          <a:lstStyle/>
          <a:p>
            <a:r>
              <a:rPr lang="en-GB" sz="2500"/>
              <a:t>BSc Hons Computer Game Design and Development</a:t>
            </a:r>
            <a:br>
              <a:rPr lang="en-GB" sz="2500"/>
            </a:br>
            <a:r>
              <a:rPr lang="en-GB" sz="2500"/>
              <a:t>GDV4000 Introduction to Games Industry Practice</a:t>
            </a:r>
          </a:p>
        </p:txBody>
      </p:sp>
      <p:sp>
        <p:nvSpPr>
          <p:cNvPr id="3" name="Subtitle 2">
            <a:extLst>
              <a:ext uri="{FF2B5EF4-FFF2-40B4-BE49-F238E27FC236}">
                <a16:creationId xmlns:a16="http://schemas.microsoft.com/office/drawing/2014/main" id="{BDDA809D-3ADD-1EA7-EEA0-766CD0EE366C}"/>
              </a:ext>
            </a:extLst>
          </p:cNvPr>
          <p:cNvSpPr>
            <a:spLocks noGrp="1"/>
          </p:cNvSpPr>
          <p:nvPr>
            <p:ph type="subTitle" idx="1"/>
          </p:nvPr>
        </p:nvSpPr>
        <p:spPr>
          <a:xfrm>
            <a:off x="913794" y="5759492"/>
            <a:ext cx="10353761" cy="501268"/>
          </a:xfrm>
        </p:spPr>
        <p:txBody>
          <a:bodyPr>
            <a:normAutofit/>
          </a:bodyPr>
          <a:lstStyle/>
          <a:p>
            <a:r>
              <a:rPr lang="en-GB" sz="1800"/>
              <a:t>History of the Games Industry Part 2</a:t>
            </a:r>
          </a:p>
        </p:txBody>
      </p:sp>
      <p:pic>
        <p:nvPicPr>
          <p:cNvPr id="6" name="Picture 5" descr="A group of people in red shirts&#10;&#10;Description automatically generated">
            <a:extLst>
              <a:ext uri="{FF2B5EF4-FFF2-40B4-BE49-F238E27FC236}">
                <a16:creationId xmlns:a16="http://schemas.microsoft.com/office/drawing/2014/main" id="{F7530403-2E96-F546-721E-E5F5C4E3936B}"/>
              </a:ext>
            </a:extLst>
          </p:cNvPr>
          <p:cNvPicPr>
            <a:picLocks noChangeAspect="1"/>
          </p:cNvPicPr>
          <p:nvPr/>
        </p:nvPicPr>
        <p:blipFill>
          <a:blip r:embed="rId3">
            <a:extLst>
              <a:ext uri="{28A0092B-C50C-407E-A947-70E740481C1C}">
                <a14:useLocalDpi xmlns:a14="http://schemas.microsoft.com/office/drawing/2010/main" val="0"/>
              </a:ext>
            </a:extLst>
          </a:blip>
          <a:srcRect l="90" r="1689" b="1"/>
          <a:stretch/>
        </p:blipFill>
        <p:spPr>
          <a:xfrm>
            <a:off x="2599802" y="643466"/>
            <a:ext cx="6984046" cy="3928534"/>
          </a:xfrm>
          <a:prstGeom prst="rect">
            <a:avLst/>
          </a:prstGeom>
        </p:spPr>
      </p:pic>
    </p:spTree>
    <p:extLst>
      <p:ext uri="{BB962C8B-B14F-4D97-AF65-F5344CB8AC3E}">
        <p14:creationId xmlns:p14="http://schemas.microsoft.com/office/powerpoint/2010/main" val="4222120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F474-3FD2-C315-D7EC-B83540400BC5}"/>
              </a:ext>
            </a:extLst>
          </p:cNvPr>
          <p:cNvSpPr>
            <a:spLocks noGrp="1"/>
          </p:cNvSpPr>
          <p:nvPr>
            <p:ph type="title"/>
          </p:nvPr>
        </p:nvSpPr>
        <p:spPr/>
        <p:txBody>
          <a:bodyPr/>
          <a:lstStyle/>
          <a:p>
            <a:r>
              <a:rPr lang="en-GB" dirty="0"/>
              <a:t>A Brief History of the Games Industry Part 2</a:t>
            </a:r>
          </a:p>
        </p:txBody>
      </p:sp>
      <p:sp>
        <p:nvSpPr>
          <p:cNvPr id="4" name="Rectangle 3">
            <a:extLst>
              <a:ext uri="{FF2B5EF4-FFF2-40B4-BE49-F238E27FC236}">
                <a16:creationId xmlns:a16="http://schemas.microsoft.com/office/drawing/2014/main" id="{9ECA35E1-D17A-DC94-CA66-6DA8FA90D80A}"/>
              </a:ext>
            </a:extLst>
          </p:cNvPr>
          <p:cNvSpPr/>
          <p:nvPr/>
        </p:nvSpPr>
        <p:spPr>
          <a:xfrm>
            <a:off x="77987" y="2082730"/>
            <a:ext cx="12025376" cy="4692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561EA83A-05EC-AE66-51AC-FE89FCF0E4B6}"/>
              </a:ext>
            </a:extLst>
          </p:cNvPr>
          <p:cNvSpPr>
            <a:spLocks noGrp="1"/>
          </p:cNvSpPr>
          <p:nvPr>
            <p:ph idx="1"/>
          </p:nvPr>
        </p:nvSpPr>
        <p:spPr>
          <a:xfrm>
            <a:off x="430784" y="2184658"/>
            <a:ext cx="1291285" cy="372007"/>
          </a:xfrm>
        </p:spPr>
        <p:txBody>
          <a:bodyPr>
            <a:normAutofit fontScale="85000" lnSpcReduction="10000"/>
          </a:bodyPr>
          <a:lstStyle/>
          <a:p>
            <a:r>
              <a:rPr lang="en-GB" dirty="0">
                <a:solidFill>
                  <a:schemeClr val="bg1"/>
                </a:solidFill>
              </a:rPr>
              <a:t>2020s…</a:t>
            </a:r>
          </a:p>
        </p:txBody>
      </p:sp>
      <p:cxnSp>
        <p:nvCxnSpPr>
          <p:cNvPr id="8" name="Straight Arrow Connector 7">
            <a:extLst>
              <a:ext uri="{FF2B5EF4-FFF2-40B4-BE49-F238E27FC236}">
                <a16:creationId xmlns:a16="http://schemas.microsoft.com/office/drawing/2014/main" id="{73FCAF2D-AB9D-67A7-B376-C489D79A2F11}"/>
              </a:ext>
            </a:extLst>
          </p:cNvPr>
          <p:cNvCxnSpPr>
            <a:cxnSpLocks/>
          </p:cNvCxnSpPr>
          <p:nvPr/>
        </p:nvCxnSpPr>
        <p:spPr>
          <a:xfrm flipV="1">
            <a:off x="2060426" y="4023846"/>
            <a:ext cx="0" cy="455815"/>
          </a:xfrm>
          <a:prstGeom prst="straightConnector1">
            <a:avLst/>
          </a:prstGeom>
          <a:ln w="28575">
            <a:headEnd type="ova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5CE4340-2719-1943-0233-2A6683702FFB}"/>
              </a:ext>
            </a:extLst>
          </p:cNvPr>
          <p:cNvSpPr txBox="1"/>
          <p:nvPr/>
        </p:nvSpPr>
        <p:spPr>
          <a:xfrm>
            <a:off x="1545481" y="3715511"/>
            <a:ext cx="1139082" cy="215444"/>
          </a:xfrm>
          <a:prstGeom prst="rect">
            <a:avLst/>
          </a:prstGeom>
          <a:noFill/>
        </p:spPr>
        <p:txBody>
          <a:bodyPr wrap="square" rtlCol="0">
            <a:spAutoFit/>
          </a:bodyPr>
          <a:lstStyle/>
          <a:p>
            <a:pPr algn="ctr"/>
            <a:r>
              <a:rPr lang="en-GB" sz="800" dirty="0">
                <a:solidFill>
                  <a:schemeClr val="bg1"/>
                </a:solidFill>
              </a:rPr>
              <a:t>PlayStation 5 (2020) </a:t>
            </a:r>
          </a:p>
        </p:txBody>
      </p:sp>
      <p:pic>
        <p:nvPicPr>
          <p:cNvPr id="44" name="Picture 43">
            <a:extLst>
              <a:ext uri="{FF2B5EF4-FFF2-40B4-BE49-F238E27FC236}">
                <a16:creationId xmlns:a16="http://schemas.microsoft.com/office/drawing/2014/main" id="{78F5BF7C-36A8-64F9-6E02-3527D3D1D9EA}"/>
              </a:ext>
            </a:extLst>
          </p:cNvPr>
          <p:cNvPicPr>
            <a:picLocks noChangeAspect="1"/>
          </p:cNvPicPr>
          <p:nvPr/>
        </p:nvPicPr>
        <p:blipFill rotWithShape="1">
          <a:blip r:embed="rId2">
            <a:extLst>
              <a:ext uri="{28A0092B-C50C-407E-A947-70E740481C1C}">
                <a14:useLocalDpi xmlns:a14="http://schemas.microsoft.com/office/drawing/2010/main" val="0"/>
              </a:ext>
            </a:extLst>
          </a:blip>
          <a:srcRect l="26863" r="27737"/>
          <a:stretch/>
        </p:blipFill>
        <p:spPr>
          <a:xfrm>
            <a:off x="1584881" y="2258546"/>
            <a:ext cx="961470" cy="1512693"/>
          </a:xfrm>
          <a:prstGeom prst="rect">
            <a:avLst/>
          </a:prstGeom>
        </p:spPr>
      </p:pic>
      <p:sp>
        <p:nvSpPr>
          <p:cNvPr id="47" name="TextBox 46">
            <a:extLst>
              <a:ext uri="{FF2B5EF4-FFF2-40B4-BE49-F238E27FC236}">
                <a16:creationId xmlns:a16="http://schemas.microsoft.com/office/drawing/2014/main" id="{F6542F1E-5508-26A1-3ED5-FFA79A497DED}"/>
              </a:ext>
            </a:extLst>
          </p:cNvPr>
          <p:cNvSpPr txBox="1"/>
          <p:nvPr/>
        </p:nvSpPr>
        <p:spPr>
          <a:xfrm>
            <a:off x="2041100" y="6135773"/>
            <a:ext cx="1313673" cy="215444"/>
          </a:xfrm>
          <a:prstGeom prst="rect">
            <a:avLst/>
          </a:prstGeom>
          <a:noFill/>
        </p:spPr>
        <p:txBody>
          <a:bodyPr wrap="square" rtlCol="0">
            <a:spAutoFit/>
          </a:bodyPr>
          <a:lstStyle/>
          <a:p>
            <a:pPr algn="ctr"/>
            <a:r>
              <a:rPr lang="en-GB" sz="800" dirty="0">
                <a:solidFill>
                  <a:schemeClr val="bg1"/>
                </a:solidFill>
              </a:rPr>
              <a:t>Xbox Series S (2020)</a:t>
            </a:r>
          </a:p>
        </p:txBody>
      </p:sp>
      <p:sp>
        <p:nvSpPr>
          <p:cNvPr id="48" name="TextBox 47">
            <a:extLst>
              <a:ext uri="{FF2B5EF4-FFF2-40B4-BE49-F238E27FC236}">
                <a16:creationId xmlns:a16="http://schemas.microsoft.com/office/drawing/2014/main" id="{54529529-90FD-A0D0-8009-AF7EC9C98804}"/>
              </a:ext>
            </a:extLst>
          </p:cNvPr>
          <p:cNvSpPr txBox="1"/>
          <p:nvPr/>
        </p:nvSpPr>
        <p:spPr>
          <a:xfrm>
            <a:off x="889808" y="6133200"/>
            <a:ext cx="1216767" cy="215444"/>
          </a:xfrm>
          <a:prstGeom prst="rect">
            <a:avLst/>
          </a:prstGeom>
          <a:noFill/>
        </p:spPr>
        <p:txBody>
          <a:bodyPr wrap="square" rtlCol="0">
            <a:spAutoFit/>
          </a:bodyPr>
          <a:lstStyle/>
          <a:p>
            <a:pPr algn="ctr"/>
            <a:r>
              <a:rPr lang="en-GB" sz="800" dirty="0">
                <a:solidFill>
                  <a:schemeClr val="bg1"/>
                </a:solidFill>
              </a:rPr>
              <a:t>Xbox Series X (2020)</a:t>
            </a:r>
          </a:p>
        </p:txBody>
      </p:sp>
      <p:pic>
        <p:nvPicPr>
          <p:cNvPr id="49" name="Picture 10">
            <a:extLst>
              <a:ext uri="{FF2B5EF4-FFF2-40B4-BE49-F238E27FC236}">
                <a16:creationId xmlns:a16="http://schemas.microsoft.com/office/drawing/2014/main" id="{43D40CB4-7C43-CC0E-FC8F-2A2DD6A9C2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86" t="13867" r="24476" b="11303"/>
          <a:stretch/>
        </p:blipFill>
        <p:spPr bwMode="auto">
          <a:xfrm>
            <a:off x="1129387" y="4479661"/>
            <a:ext cx="1136649" cy="168970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4">
            <a:extLst>
              <a:ext uri="{FF2B5EF4-FFF2-40B4-BE49-F238E27FC236}">
                <a16:creationId xmlns:a16="http://schemas.microsoft.com/office/drawing/2014/main" id="{D992D86A-CD9F-9B5E-9FAA-1749E4C4C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718948" y="2725236"/>
            <a:ext cx="1958392" cy="7273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A9B9068-6EA3-6AC7-1674-56460BE68EBB}"/>
              </a:ext>
            </a:extLst>
          </p:cNvPr>
          <p:cNvCxnSpPr>
            <a:cxnSpLocks/>
          </p:cNvCxnSpPr>
          <p:nvPr/>
        </p:nvCxnSpPr>
        <p:spPr>
          <a:xfrm flipV="1">
            <a:off x="4700856" y="3913978"/>
            <a:ext cx="0" cy="302407"/>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28" name="Picture 4" descr="Xbox Series S 512GB Digital Console, White – Stock Must Go">
            <a:extLst>
              <a:ext uri="{FF2B5EF4-FFF2-40B4-BE49-F238E27FC236}">
                <a16:creationId xmlns:a16="http://schemas.microsoft.com/office/drawing/2014/main" id="{C39010D1-540B-260E-D873-9A129980B9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862" t="18682" r="33829" b="18328"/>
          <a:stretch/>
        </p:blipFill>
        <p:spPr bwMode="auto">
          <a:xfrm>
            <a:off x="2172051" y="4479661"/>
            <a:ext cx="1007218" cy="165611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306FFD7-C225-E4BB-821C-80FB5988AA93}"/>
              </a:ext>
            </a:extLst>
          </p:cNvPr>
          <p:cNvSpPr txBox="1"/>
          <p:nvPr/>
        </p:nvSpPr>
        <p:spPr>
          <a:xfrm>
            <a:off x="3941309" y="3665617"/>
            <a:ext cx="1375937" cy="215444"/>
          </a:xfrm>
          <a:prstGeom prst="rect">
            <a:avLst/>
          </a:prstGeom>
          <a:noFill/>
        </p:spPr>
        <p:txBody>
          <a:bodyPr wrap="square" rtlCol="0">
            <a:spAutoFit/>
          </a:bodyPr>
          <a:lstStyle/>
          <a:p>
            <a:pPr algn="ctr"/>
            <a:r>
              <a:rPr lang="en-GB" sz="800" dirty="0">
                <a:solidFill>
                  <a:schemeClr val="bg1"/>
                </a:solidFill>
              </a:rPr>
              <a:t>Valve Steam Deck (2022) </a:t>
            </a:r>
          </a:p>
        </p:txBody>
      </p:sp>
      <p:cxnSp>
        <p:nvCxnSpPr>
          <p:cNvPr id="14" name="Straight Arrow Connector 13">
            <a:extLst>
              <a:ext uri="{FF2B5EF4-FFF2-40B4-BE49-F238E27FC236}">
                <a16:creationId xmlns:a16="http://schemas.microsoft.com/office/drawing/2014/main" id="{D25C8D31-2A4F-0E8B-D414-CFB303565FA8}"/>
              </a:ext>
            </a:extLst>
          </p:cNvPr>
          <p:cNvCxnSpPr>
            <a:cxnSpLocks/>
          </p:cNvCxnSpPr>
          <p:nvPr/>
        </p:nvCxnSpPr>
        <p:spPr>
          <a:xfrm flipV="1">
            <a:off x="7679177" y="3913977"/>
            <a:ext cx="0" cy="302407"/>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DBCC7EE-3AEB-951C-18DA-FF1CA1775F32}"/>
              </a:ext>
            </a:extLst>
          </p:cNvPr>
          <p:cNvCxnSpPr/>
          <p:nvPr/>
        </p:nvCxnSpPr>
        <p:spPr>
          <a:xfrm>
            <a:off x="430784" y="4263136"/>
            <a:ext cx="11245088" cy="0"/>
          </a:xfrm>
          <a:prstGeom prst="straightConnector1">
            <a:avLst/>
          </a:prstGeom>
          <a:ln w="5715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6" name="Graphic 15" descr="Question Mark with solid fill">
            <a:extLst>
              <a:ext uri="{FF2B5EF4-FFF2-40B4-BE49-F238E27FC236}">
                <a16:creationId xmlns:a16="http://schemas.microsoft.com/office/drawing/2014/main" id="{270D2255-68DD-A72C-3730-CA0C89236E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50428" y="2801113"/>
            <a:ext cx="181356" cy="181356"/>
          </a:xfrm>
          <a:prstGeom prst="rect">
            <a:avLst/>
          </a:prstGeom>
        </p:spPr>
      </p:pic>
      <p:sp>
        <p:nvSpPr>
          <p:cNvPr id="17" name="TextBox 16">
            <a:extLst>
              <a:ext uri="{FF2B5EF4-FFF2-40B4-BE49-F238E27FC236}">
                <a16:creationId xmlns:a16="http://schemas.microsoft.com/office/drawing/2014/main" id="{3C935DCF-B35E-8415-A00D-50B12E73DD36}"/>
              </a:ext>
            </a:extLst>
          </p:cNvPr>
          <p:cNvSpPr txBox="1"/>
          <p:nvPr/>
        </p:nvSpPr>
        <p:spPr>
          <a:xfrm>
            <a:off x="6919206" y="3618656"/>
            <a:ext cx="1608843" cy="215444"/>
          </a:xfrm>
          <a:prstGeom prst="rect">
            <a:avLst/>
          </a:prstGeom>
          <a:noFill/>
        </p:spPr>
        <p:txBody>
          <a:bodyPr wrap="square" rtlCol="0">
            <a:spAutoFit/>
          </a:bodyPr>
          <a:lstStyle/>
          <a:p>
            <a:pPr algn="ctr"/>
            <a:r>
              <a:rPr lang="en-GB" sz="800" dirty="0">
                <a:solidFill>
                  <a:schemeClr val="bg1"/>
                </a:solidFill>
              </a:rPr>
              <a:t>Nintendo Switch 2  (2025) </a:t>
            </a:r>
          </a:p>
        </p:txBody>
      </p:sp>
      <p:pic>
        <p:nvPicPr>
          <p:cNvPr id="9" name="Picture 8" descr="A black gaming device with a black screen&#10;&#10;AI-generated content may be incorrect.">
            <a:extLst>
              <a:ext uri="{FF2B5EF4-FFF2-40B4-BE49-F238E27FC236}">
                <a16:creationId xmlns:a16="http://schemas.microsoft.com/office/drawing/2014/main" id="{CA9679AC-53C0-6B11-2C32-5D74E9A6AB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7879" y="2261287"/>
            <a:ext cx="2942595" cy="1655210"/>
          </a:xfrm>
          <a:prstGeom prst="rect">
            <a:avLst/>
          </a:prstGeom>
        </p:spPr>
      </p:pic>
      <p:sp>
        <p:nvSpPr>
          <p:cNvPr id="10" name="TextBox 9">
            <a:extLst>
              <a:ext uri="{FF2B5EF4-FFF2-40B4-BE49-F238E27FC236}">
                <a16:creationId xmlns:a16="http://schemas.microsoft.com/office/drawing/2014/main" id="{BEFBE894-6778-0E71-5F0C-7DBE1A4081E5}"/>
              </a:ext>
            </a:extLst>
          </p:cNvPr>
          <p:cNvSpPr txBox="1"/>
          <p:nvPr/>
        </p:nvSpPr>
        <p:spPr>
          <a:xfrm>
            <a:off x="9313253" y="3618656"/>
            <a:ext cx="1637057" cy="215444"/>
          </a:xfrm>
          <a:prstGeom prst="rect">
            <a:avLst/>
          </a:prstGeom>
          <a:noFill/>
        </p:spPr>
        <p:txBody>
          <a:bodyPr wrap="square" rtlCol="0">
            <a:spAutoFit/>
          </a:bodyPr>
          <a:lstStyle/>
          <a:p>
            <a:pPr algn="ctr"/>
            <a:r>
              <a:rPr lang="en-GB" sz="800" dirty="0">
                <a:solidFill>
                  <a:schemeClr val="bg1"/>
                </a:solidFill>
              </a:rPr>
              <a:t>Valve Steam Machine (2026) </a:t>
            </a:r>
          </a:p>
        </p:txBody>
      </p:sp>
      <p:pic>
        <p:nvPicPr>
          <p:cNvPr id="12" name="Picture 11" descr="A black cube with usb ports&#10;&#10;AI-generated content may be incorrect.">
            <a:extLst>
              <a:ext uri="{FF2B5EF4-FFF2-40B4-BE49-F238E27FC236}">
                <a16:creationId xmlns:a16="http://schemas.microsoft.com/office/drawing/2014/main" id="{B343726B-1D7E-F300-7109-DEF1A23928B8}"/>
              </a:ext>
            </a:extLst>
          </p:cNvPr>
          <p:cNvPicPr>
            <a:picLocks noChangeAspect="1"/>
          </p:cNvPicPr>
          <p:nvPr/>
        </p:nvPicPr>
        <p:blipFill>
          <a:blip r:embed="rId9">
            <a:extLst>
              <a:ext uri="{28A0092B-C50C-407E-A947-70E740481C1C}">
                <a14:useLocalDpi xmlns:a14="http://schemas.microsoft.com/office/drawing/2010/main" val="0"/>
              </a:ext>
            </a:extLst>
          </a:blip>
          <a:srcRect l="26588" t="13748" r="22832" b="19110"/>
          <a:stretch>
            <a:fillRect/>
          </a:stretch>
        </p:blipFill>
        <p:spPr>
          <a:xfrm>
            <a:off x="9313253" y="2174162"/>
            <a:ext cx="1637062" cy="1450176"/>
          </a:xfrm>
          <a:prstGeom prst="rect">
            <a:avLst/>
          </a:prstGeom>
        </p:spPr>
      </p:pic>
      <p:cxnSp>
        <p:nvCxnSpPr>
          <p:cNvPr id="15" name="Straight Arrow Connector 14">
            <a:extLst>
              <a:ext uri="{FF2B5EF4-FFF2-40B4-BE49-F238E27FC236}">
                <a16:creationId xmlns:a16="http://schemas.microsoft.com/office/drawing/2014/main" id="{A18F9A6E-1E48-445C-B1C7-0ECE71513498}"/>
              </a:ext>
            </a:extLst>
          </p:cNvPr>
          <p:cNvCxnSpPr>
            <a:cxnSpLocks/>
          </p:cNvCxnSpPr>
          <p:nvPr/>
        </p:nvCxnSpPr>
        <p:spPr>
          <a:xfrm flipV="1">
            <a:off x="10041106" y="3913977"/>
            <a:ext cx="0" cy="302407"/>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03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p:bldP spid="48" grpId="0"/>
      <p:bldP spid="13" grpId="0"/>
      <p:bldP spid="17"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ACF97-C43D-927B-B860-8EF050B242E4}"/>
              </a:ext>
            </a:extLst>
          </p:cNvPr>
          <p:cNvSpPr>
            <a:spLocks noGrp="1"/>
          </p:cNvSpPr>
          <p:nvPr>
            <p:ph idx="1"/>
          </p:nvPr>
        </p:nvSpPr>
        <p:spPr>
          <a:xfrm>
            <a:off x="913795" y="2096064"/>
            <a:ext cx="10353762" cy="3418658"/>
          </a:xfrm>
        </p:spPr>
        <p:txBody>
          <a:bodyPr/>
          <a:lstStyle/>
          <a:p>
            <a:r>
              <a:rPr lang="en-GB" dirty="0"/>
              <a:t>The 1990s saw a radical evolution in video games. Dedicated 3D graphics cards started a shift from 2D games to full 3D games.</a:t>
            </a:r>
          </a:p>
          <a:p>
            <a:r>
              <a:rPr lang="en-GB" dirty="0"/>
              <a:t>Console Wars – SEGA and Nintendo traded popularity and sales throughout the 90s, with SEGA boasting a large library of third-party games, whereas Nintendo focused more on fewer in-house titles with more time devoted to development (</a:t>
            </a:r>
            <a:r>
              <a:rPr lang="en-GB" dirty="0" err="1"/>
              <a:t>Kelion</a:t>
            </a:r>
            <a:r>
              <a:rPr lang="en-GB" dirty="0"/>
              <a:t>, 2014). </a:t>
            </a:r>
          </a:p>
          <a:p>
            <a:r>
              <a:rPr lang="en-GB" dirty="0"/>
              <a:t>Exclusivity – Nintendo had Mario, SEGA had Sonic the Hedgehog. Through the 80s many games were available on multiple platforms. The 90s into the 2000s saw a shift to games and well-known IPs being used to sell the console.</a:t>
            </a:r>
          </a:p>
        </p:txBody>
      </p:sp>
      <p:sp>
        <p:nvSpPr>
          <p:cNvPr id="4" name="Title 1">
            <a:extLst>
              <a:ext uri="{FF2B5EF4-FFF2-40B4-BE49-F238E27FC236}">
                <a16:creationId xmlns:a16="http://schemas.microsoft.com/office/drawing/2014/main" id="{97484437-C5EB-3EC1-9CF8-BFC1E2F088FD}"/>
              </a:ext>
            </a:extLst>
          </p:cNvPr>
          <p:cNvSpPr>
            <a:spLocks noGrp="1"/>
          </p:cNvSpPr>
          <p:nvPr>
            <p:ph type="title"/>
          </p:nvPr>
        </p:nvSpPr>
        <p:spPr>
          <a:xfrm>
            <a:off x="913795" y="609600"/>
            <a:ext cx="10353761" cy="1326321"/>
          </a:xfrm>
        </p:spPr>
        <p:txBody>
          <a:bodyPr/>
          <a:lstStyle/>
          <a:p>
            <a:r>
              <a:rPr lang="en-GB" dirty="0"/>
              <a:t>A Brief History of the Games Industry Part 2</a:t>
            </a:r>
          </a:p>
        </p:txBody>
      </p:sp>
    </p:spTree>
    <p:extLst>
      <p:ext uri="{BB962C8B-B14F-4D97-AF65-F5344CB8AC3E}">
        <p14:creationId xmlns:p14="http://schemas.microsoft.com/office/powerpoint/2010/main" val="3650567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93F3-0966-3DD3-7709-D30BA566A45E}"/>
              </a:ext>
            </a:extLst>
          </p:cNvPr>
          <p:cNvSpPr>
            <a:spLocks noGrp="1"/>
          </p:cNvSpPr>
          <p:nvPr>
            <p:ph type="title"/>
          </p:nvPr>
        </p:nvSpPr>
        <p:spPr>
          <a:xfrm>
            <a:off x="913796" y="226578"/>
            <a:ext cx="10353761" cy="669517"/>
          </a:xfrm>
        </p:spPr>
        <p:txBody>
          <a:bodyPr/>
          <a:lstStyle/>
          <a:p>
            <a:r>
              <a:rPr lang="en-GB" dirty="0"/>
              <a:t>What might we see in the Future?</a:t>
            </a:r>
          </a:p>
        </p:txBody>
      </p:sp>
      <p:sp>
        <p:nvSpPr>
          <p:cNvPr id="3" name="Content Placeholder 2">
            <a:extLst>
              <a:ext uri="{FF2B5EF4-FFF2-40B4-BE49-F238E27FC236}">
                <a16:creationId xmlns:a16="http://schemas.microsoft.com/office/drawing/2014/main" id="{7F48D3B2-6560-B921-43BA-D00F916F282D}"/>
              </a:ext>
            </a:extLst>
          </p:cNvPr>
          <p:cNvSpPr>
            <a:spLocks noGrp="1"/>
          </p:cNvSpPr>
          <p:nvPr>
            <p:ph idx="1"/>
          </p:nvPr>
        </p:nvSpPr>
        <p:spPr>
          <a:xfrm>
            <a:off x="250853" y="979136"/>
            <a:ext cx="11624209" cy="5729161"/>
          </a:xfrm>
        </p:spPr>
        <p:txBody>
          <a:bodyPr/>
          <a:lstStyle/>
          <a:p>
            <a:r>
              <a:rPr lang="en-GB" dirty="0"/>
              <a:t>Manu Rosier of </a:t>
            </a:r>
            <a:r>
              <a:rPr lang="en-GB" dirty="0" err="1"/>
              <a:t>Newzoo</a:t>
            </a:r>
            <a:r>
              <a:rPr lang="en-GB" dirty="0"/>
              <a:t> recently shared some predictions about the year ahead (Hicks, 2025):</a:t>
            </a:r>
          </a:p>
          <a:p>
            <a:pPr lvl="1"/>
            <a:r>
              <a:rPr lang="en-GB" dirty="0"/>
              <a:t>Half-Life 3 will be unveiled, and it will be a statement on high-end PC gaming, both the game and the technical capabilities.</a:t>
            </a:r>
          </a:p>
          <a:p>
            <a:pPr lvl="1"/>
            <a:endParaRPr lang="en-GB" dirty="0"/>
          </a:p>
          <a:p>
            <a:pPr lvl="1"/>
            <a:r>
              <a:rPr lang="en-GB" dirty="0"/>
              <a:t>GTA VI will be delayed yet again. This will start to negatively twist the narrative around Rockstar’s dedication to polish into one of scope and overly complex development. Expectation fatigue will set in, and it may become a victim of its own hype.</a:t>
            </a:r>
          </a:p>
          <a:p>
            <a:pPr lvl="1"/>
            <a:endParaRPr lang="en-GB" dirty="0"/>
          </a:p>
          <a:p>
            <a:pPr lvl="1"/>
            <a:r>
              <a:rPr lang="en-GB" dirty="0"/>
              <a:t>AI Investment will continue to hit the hardware components, causing pressure on hardware prices and general availability. Developers may have to curtail the technical demands of their projects to meet a market who cannot afford to upgrade their devices.</a:t>
            </a:r>
          </a:p>
          <a:p>
            <a:pPr lvl="1"/>
            <a:endParaRPr lang="en-GB" dirty="0"/>
          </a:p>
          <a:p>
            <a:pPr lvl="1"/>
            <a:r>
              <a:rPr lang="en-GB" dirty="0"/>
              <a:t>Steam Machine will launch but struggle to find a market. Gamers with high-end PCs will see no reason to switch, and without an incentive (RRP, exclusives) console players will be in a similar position.</a:t>
            </a:r>
          </a:p>
        </p:txBody>
      </p:sp>
    </p:spTree>
    <p:extLst>
      <p:ext uri="{BB962C8B-B14F-4D97-AF65-F5344CB8AC3E}">
        <p14:creationId xmlns:p14="http://schemas.microsoft.com/office/powerpoint/2010/main" val="202234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C486-529B-5EC0-3958-9FBE3FB8F8EE}"/>
              </a:ext>
            </a:extLst>
          </p:cNvPr>
          <p:cNvSpPr>
            <a:spLocks noGrp="1"/>
          </p:cNvSpPr>
          <p:nvPr>
            <p:ph type="title"/>
          </p:nvPr>
        </p:nvSpPr>
        <p:spPr>
          <a:xfrm>
            <a:off x="919119" y="567829"/>
            <a:ext cx="10353761" cy="642112"/>
          </a:xfrm>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C89AE05E-C30D-1AA0-DEDD-E8EED1D24516}"/>
              </a:ext>
            </a:extLst>
          </p:cNvPr>
          <p:cNvSpPr>
            <a:spLocks noGrp="1"/>
          </p:cNvSpPr>
          <p:nvPr>
            <p:ph idx="1"/>
          </p:nvPr>
        </p:nvSpPr>
        <p:spPr>
          <a:xfrm>
            <a:off x="838200" y="1209941"/>
            <a:ext cx="10515600" cy="1815921"/>
          </a:xfrm>
        </p:spPr>
        <p:txBody>
          <a:bodyPr>
            <a:normAutofit fontScale="92500" lnSpcReduction="10000"/>
          </a:bodyPr>
          <a:lstStyle/>
          <a:p>
            <a:r>
              <a:rPr lang="en-GB" sz="1800" dirty="0"/>
              <a:t>Intellectual Property (IP)</a:t>
            </a:r>
          </a:p>
          <a:p>
            <a:endParaRPr lang="en-GB" sz="1800" dirty="0"/>
          </a:p>
          <a:p>
            <a:r>
              <a:rPr lang="en-GB" sz="1800" dirty="0"/>
              <a:t>IP is crucial (as we saw earlier with what happened with </a:t>
            </a:r>
            <a:r>
              <a:rPr lang="en-GB" sz="1800" i="1" dirty="0"/>
              <a:t>Pong</a:t>
            </a:r>
            <a:r>
              <a:rPr lang="en-GB" sz="1800" dirty="0"/>
              <a:t>), given how much value we place on brands. IPs such as </a:t>
            </a:r>
            <a:r>
              <a:rPr lang="en-GB" sz="1800" i="1" dirty="0"/>
              <a:t>Star Wars</a:t>
            </a:r>
            <a:r>
              <a:rPr lang="en-GB" sz="1800" dirty="0"/>
              <a:t>, </a:t>
            </a:r>
            <a:r>
              <a:rPr lang="en-GB" sz="1800" i="1" dirty="0"/>
              <a:t>Halo</a:t>
            </a:r>
            <a:r>
              <a:rPr lang="en-GB" sz="1800" dirty="0"/>
              <a:t>, and </a:t>
            </a:r>
            <a:r>
              <a:rPr lang="en-GB" sz="1800" i="1" dirty="0"/>
              <a:t>James Bond</a:t>
            </a:r>
            <a:r>
              <a:rPr lang="en-GB" sz="1800" dirty="0"/>
              <a:t>, have been used to attract customers to buy particular consoles. </a:t>
            </a:r>
            <a:r>
              <a:rPr lang="en-GB" sz="1800" i="1" dirty="0"/>
              <a:t> </a:t>
            </a:r>
          </a:p>
        </p:txBody>
      </p:sp>
      <p:pic>
        <p:nvPicPr>
          <p:cNvPr id="7" name="Picture 6" descr="A video game case with a soldier holding guns&#10;&#10;Description automatically generated">
            <a:extLst>
              <a:ext uri="{FF2B5EF4-FFF2-40B4-BE49-F238E27FC236}">
                <a16:creationId xmlns:a16="http://schemas.microsoft.com/office/drawing/2014/main" id="{DC32F533-5020-190A-7A40-32BF498ED386}"/>
              </a:ext>
            </a:extLst>
          </p:cNvPr>
          <p:cNvPicPr>
            <a:picLocks noChangeAspect="1"/>
          </p:cNvPicPr>
          <p:nvPr/>
        </p:nvPicPr>
        <p:blipFill rotWithShape="1">
          <a:blip r:embed="rId3">
            <a:extLst>
              <a:ext uri="{28A0092B-C50C-407E-A947-70E740481C1C}">
                <a14:useLocalDpi xmlns:a14="http://schemas.microsoft.com/office/drawing/2010/main" val="0"/>
              </a:ext>
            </a:extLst>
          </a:blip>
          <a:srcRect l="14596" r="14140"/>
          <a:stretch/>
        </p:blipFill>
        <p:spPr>
          <a:xfrm>
            <a:off x="10175584" y="2876910"/>
            <a:ext cx="1044421" cy="1465556"/>
          </a:xfrm>
          <a:prstGeom prst="rect">
            <a:avLst/>
          </a:prstGeom>
        </p:spPr>
      </p:pic>
      <p:pic>
        <p:nvPicPr>
          <p:cNvPr id="9" name="Picture 8" descr="A close-up of a video game cover&#10;&#10;Description automatically generated">
            <a:extLst>
              <a:ext uri="{FF2B5EF4-FFF2-40B4-BE49-F238E27FC236}">
                <a16:creationId xmlns:a16="http://schemas.microsoft.com/office/drawing/2014/main" id="{7EAD8D4F-49FE-49F6-6D35-7726A5E855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976" y="3832138"/>
            <a:ext cx="1608058" cy="1104200"/>
          </a:xfrm>
          <a:prstGeom prst="rect">
            <a:avLst/>
          </a:prstGeom>
        </p:spPr>
      </p:pic>
      <p:sp>
        <p:nvSpPr>
          <p:cNvPr id="10" name="Content Placeholder 2">
            <a:extLst>
              <a:ext uri="{FF2B5EF4-FFF2-40B4-BE49-F238E27FC236}">
                <a16:creationId xmlns:a16="http://schemas.microsoft.com/office/drawing/2014/main" id="{184D2F89-B1B2-BA85-DB02-C3D54689AAE4}"/>
              </a:ext>
            </a:extLst>
          </p:cNvPr>
          <p:cNvSpPr txBox="1">
            <a:spLocks/>
          </p:cNvSpPr>
          <p:nvPr/>
        </p:nvSpPr>
        <p:spPr>
          <a:xfrm>
            <a:off x="838200" y="3205480"/>
            <a:ext cx="9482610" cy="33514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When something new is generated (stories, characters…) that is new IP. </a:t>
            </a:r>
          </a:p>
          <a:p>
            <a:r>
              <a:rPr lang="en-GB" sz="1800" dirty="0"/>
              <a:t>Your intellectual property can be protected in a few different ways:</a:t>
            </a:r>
          </a:p>
          <a:p>
            <a:r>
              <a:rPr lang="en-GB" sz="1800" b="1" dirty="0"/>
              <a:t>Copyright: </a:t>
            </a:r>
            <a:r>
              <a:rPr lang="en-GB" sz="1800" dirty="0"/>
              <a:t>From the moment someone creates a piece of work, they retain the copyright until, under UK law, 70 years after the year of their death.</a:t>
            </a:r>
          </a:p>
          <a:p>
            <a:r>
              <a:rPr lang="en-GB" sz="1800" b="1" dirty="0"/>
              <a:t>Patents: </a:t>
            </a:r>
            <a:r>
              <a:rPr lang="en-GB" sz="1800" dirty="0"/>
              <a:t>A patent enables the author to publish their ‘invention’ in return for a state-granted monopoly on it. Others wishing to implement the invention require a licence / permission. The patent holder reserves the right to restrict use and development of the invention.</a:t>
            </a:r>
          </a:p>
          <a:p>
            <a:r>
              <a:rPr lang="en-GB" sz="1800" dirty="0"/>
              <a:t>Mathematical concepts cannot be patented (they are discovered rather than invented), but in certain regions, such as the US, software can! This has led to a fundamentally broken system, with low-quality patents being registered, and ‘Patent Trolls’ hoarding patents in order to extract licence fees from unwitting users of their IP, without ever producing any products of their own.</a:t>
            </a:r>
          </a:p>
          <a:p>
            <a:pPr marL="0" indent="0">
              <a:buNone/>
            </a:pPr>
            <a:endParaRPr lang="en-GB" sz="1800" dirty="0"/>
          </a:p>
        </p:txBody>
      </p:sp>
      <p:pic>
        <p:nvPicPr>
          <p:cNvPr id="5" name="Picture 4" descr="A video game cover with a person and a sword&#10;&#10;Description automatically generated">
            <a:extLst>
              <a:ext uri="{FF2B5EF4-FFF2-40B4-BE49-F238E27FC236}">
                <a16:creationId xmlns:a16="http://schemas.microsoft.com/office/drawing/2014/main" id="{BF9FC1A2-21AE-DC69-32F2-B472B3E4A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2470" y="2400894"/>
            <a:ext cx="1032991" cy="1465556"/>
          </a:xfrm>
          <a:prstGeom prst="rect">
            <a:avLst/>
          </a:prstGeom>
        </p:spPr>
      </p:pic>
    </p:spTree>
    <p:extLst>
      <p:ext uri="{BB962C8B-B14F-4D97-AF65-F5344CB8AC3E}">
        <p14:creationId xmlns:p14="http://schemas.microsoft.com/office/powerpoint/2010/main" val="383391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A595-5345-3F73-A05F-F8E5D347D70B}"/>
              </a:ext>
            </a:extLst>
          </p:cNvPr>
          <p:cNvSpPr>
            <a:spLocks noGrp="1"/>
          </p:cNvSpPr>
          <p:nvPr>
            <p:ph type="title"/>
          </p:nvPr>
        </p:nvSpPr>
        <p:spPr>
          <a:xfrm>
            <a:off x="913795" y="609601"/>
            <a:ext cx="10353761" cy="666496"/>
          </a:xfrm>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B89BD567-955B-9924-B0F8-CEC8DB491240}"/>
              </a:ext>
            </a:extLst>
          </p:cNvPr>
          <p:cNvSpPr>
            <a:spLocks noGrp="1"/>
          </p:cNvSpPr>
          <p:nvPr>
            <p:ph idx="1"/>
          </p:nvPr>
        </p:nvSpPr>
        <p:spPr>
          <a:xfrm>
            <a:off x="913795" y="1515872"/>
            <a:ext cx="10353762" cy="5088128"/>
          </a:xfrm>
        </p:spPr>
        <p:txBody>
          <a:bodyPr>
            <a:normAutofit lnSpcReduction="10000"/>
          </a:bodyPr>
          <a:lstStyle/>
          <a:p>
            <a:r>
              <a:rPr lang="en-GB" sz="1800" dirty="0"/>
              <a:t>Intellectual Property (IP)</a:t>
            </a:r>
          </a:p>
          <a:p>
            <a:endParaRPr lang="en-GB" sz="1800" dirty="0"/>
          </a:p>
          <a:p>
            <a:r>
              <a:rPr lang="en-GB" sz="1800" b="1" dirty="0"/>
              <a:t>Patents continued…</a:t>
            </a:r>
          </a:p>
          <a:p>
            <a:r>
              <a:rPr lang="en-GB" sz="1800" dirty="0"/>
              <a:t>Patents can be expensive, and also as a legal document difficult for a layperson to follow.</a:t>
            </a:r>
          </a:p>
          <a:p>
            <a:endParaRPr lang="en-GB" sz="1800" dirty="0"/>
          </a:p>
          <a:p>
            <a:r>
              <a:rPr lang="en-GB" sz="1800" dirty="0"/>
              <a:t>It can be even more expensive to defend a patent! Consider the issues currently underway with Nintendo and </a:t>
            </a:r>
            <a:r>
              <a:rPr lang="en-GB" sz="1800" dirty="0" err="1"/>
              <a:t>Pocketpair</a:t>
            </a:r>
            <a:r>
              <a:rPr lang="en-GB" sz="1800" dirty="0"/>
              <a:t>, the makers of </a:t>
            </a:r>
            <a:r>
              <a:rPr lang="en-GB" sz="1800" i="1" dirty="0" err="1"/>
              <a:t>Palworld</a:t>
            </a:r>
            <a:r>
              <a:rPr lang="en-GB" sz="1800" i="1" dirty="0"/>
              <a:t>. </a:t>
            </a:r>
            <a:r>
              <a:rPr lang="en-GB" sz="1800" dirty="0"/>
              <a:t>Nintendo are currently pursuing legal action and filing a lawsuit for patent infringement rather than copyright infringement (Yin-Poole, 2024). </a:t>
            </a:r>
            <a:endParaRPr lang="en-GB" sz="1800" i="1" dirty="0"/>
          </a:p>
          <a:p>
            <a:endParaRPr lang="en-GB" sz="1800" i="1" dirty="0"/>
          </a:p>
          <a:p>
            <a:r>
              <a:rPr lang="en-GB" sz="1800" dirty="0"/>
              <a:t>Most large companies cross-licence patents, but smaller companies cannot do this, but this is offset by how costly it would be for a larger company to chase up a smaller one, given that it would cost more to sue them than they would likely receive in return.</a:t>
            </a:r>
          </a:p>
        </p:txBody>
      </p:sp>
    </p:spTree>
    <p:extLst>
      <p:ext uri="{BB962C8B-B14F-4D97-AF65-F5344CB8AC3E}">
        <p14:creationId xmlns:p14="http://schemas.microsoft.com/office/powerpoint/2010/main" val="3184652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415B-451D-BB4E-4D15-49472263F540}"/>
              </a:ext>
            </a:extLst>
          </p:cNvPr>
          <p:cNvSpPr>
            <a:spLocks noGrp="1"/>
          </p:cNvSpPr>
          <p:nvPr>
            <p:ph type="title"/>
          </p:nvPr>
        </p:nvSpPr>
        <p:spPr>
          <a:xfrm>
            <a:off x="913795" y="609601"/>
            <a:ext cx="10353761" cy="646176"/>
          </a:xfrm>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D6AA3828-1C3A-FB7C-E21B-ACF1742401F0}"/>
              </a:ext>
            </a:extLst>
          </p:cNvPr>
          <p:cNvSpPr>
            <a:spLocks noGrp="1"/>
          </p:cNvSpPr>
          <p:nvPr>
            <p:ph idx="1"/>
          </p:nvPr>
        </p:nvSpPr>
        <p:spPr>
          <a:xfrm>
            <a:off x="838200" y="1324865"/>
            <a:ext cx="10515600" cy="5352288"/>
          </a:xfrm>
        </p:spPr>
        <p:txBody>
          <a:bodyPr>
            <a:normAutofit/>
          </a:bodyPr>
          <a:lstStyle/>
          <a:p>
            <a:r>
              <a:rPr lang="en-GB" sz="1800" dirty="0"/>
              <a:t>Intellectual Property (IP)</a:t>
            </a:r>
          </a:p>
          <a:p>
            <a:endParaRPr lang="en-GB" sz="1800" dirty="0"/>
          </a:p>
          <a:p>
            <a:r>
              <a:rPr lang="en-GB" sz="1800" b="1" dirty="0"/>
              <a:t>Trademarks – </a:t>
            </a:r>
            <a:r>
              <a:rPr lang="en-GB" sz="1800" dirty="0"/>
              <a:t>A trademark is a label or logo that is used to identify your brand/ IP in the marketplace. There are two types…</a:t>
            </a:r>
          </a:p>
          <a:p>
            <a:pPr marL="0" indent="0">
              <a:buNone/>
            </a:pPr>
            <a:endParaRPr lang="en-GB" sz="1800" b="1" dirty="0"/>
          </a:p>
          <a:p>
            <a:r>
              <a:rPr lang="en-GB" sz="1800" dirty="0"/>
              <a:t>®(Registered Trademark) – A company can register their trademark within a region to state formally that the IP is their key brand or identifier.</a:t>
            </a:r>
          </a:p>
          <a:p>
            <a:r>
              <a:rPr lang="en-GB" sz="1800" dirty="0"/>
              <a:t>™(Trademark) – The company is stating a claim to the mark but has not registered it. Despite it not being registered, the company can still argue that it is their brand in the marketplace.</a:t>
            </a:r>
          </a:p>
          <a:p>
            <a:endParaRPr lang="en-GB" sz="1800" b="1" dirty="0"/>
          </a:p>
          <a:p>
            <a:r>
              <a:rPr lang="en-GB" sz="1800" dirty="0"/>
              <a:t>Example – Unity has a set of </a:t>
            </a:r>
            <a:r>
              <a:rPr lang="en-GB" sz="1800" dirty="0">
                <a:hlinkClick r:id="rId2"/>
              </a:rPr>
              <a:t>guidelines</a:t>
            </a:r>
            <a:r>
              <a:rPr lang="en-GB" sz="1800" dirty="0"/>
              <a:t> for how and where their logo may be used, including the colour scheme and whether it can be animated.</a:t>
            </a:r>
          </a:p>
        </p:txBody>
      </p:sp>
    </p:spTree>
    <p:extLst>
      <p:ext uri="{BB962C8B-B14F-4D97-AF65-F5344CB8AC3E}">
        <p14:creationId xmlns:p14="http://schemas.microsoft.com/office/powerpoint/2010/main" val="2672808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415B-451D-BB4E-4D15-49472263F540}"/>
              </a:ext>
            </a:extLst>
          </p:cNvPr>
          <p:cNvSpPr>
            <a:spLocks noGrp="1"/>
          </p:cNvSpPr>
          <p:nvPr>
            <p:ph type="title"/>
          </p:nvPr>
        </p:nvSpPr>
        <p:spPr>
          <a:xfrm>
            <a:off x="913795" y="609601"/>
            <a:ext cx="10353761" cy="715264"/>
          </a:xfrm>
        </p:spPr>
        <p:txBody>
          <a:bodyPr/>
          <a:lstStyle/>
          <a:p>
            <a:r>
              <a:rPr lang="en-GB" dirty="0"/>
              <a:t>5. IP, Social, and Ethical Issues 1</a:t>
            </a:r>
          </a:p>
        </p:txBody>
      </p:sp>
      <p:sp>
        <p:nvSpPr>
          <p:cNvPr id="3" name="Content Placeholder 2">
            <a:extLst>
              <a:ext uri="{FF2B5EF4-FFF2-40B4-BE49-F238E27FC236}">
                <a16:creationId xmlns:a16="http://schemas.microsoft.com/office/drawing/2014/main" id="{D6AA3828-1C3A-FB7C-E21B-ACF1742401F0}"/>
              </a:ext>
            </a:extLst>
          </p:cNvPr>
          <p:cNvSpPr>
            <a:spLocks noGrp="1"/>
          </p:cNvSpPr>
          <p:nvPr>
            <p:ph idx="1"/>
          </p:nvPr>
        </p:nvSpPr>
        <p:spPr>
          <a:xfrm>
            <a:off x="838200" y="1825625"/>
            <a:ext cx="10515600" cy="4712740"/>
          </a:xfrm>
        </p:spPr>
        <p:txBody>
          <a:bodyPr>
            <a:normAutofit fontScale="92500" lnSpcReduction="10000"/>
          </a:bodyPr>
          <a:lstStyle/>
          <a:p>
            <a:r>
              <a:rPr lang="en-GB" sz="1800" dirty="0"/>
              <a:t>Intellectual Property (IP)</a:t>
            </a:r>
          </a:p>
          <a:p>
            <a:endParaRPr lang="en-GB" sz="1800" dirty="0"/>
          </a:p>
          <a:p>
            <a:r>
              <a:rPr lang="en-GB" sz="1800" b="1" dirty="0"/>
              <a:t>Trade Secrets – </a:t>
            </a:r>
            <a:r>
              <a:rPr lang="en-GB" sz="1800" dirty="0"/>
              <a:t>Mainly for technical innovations but can extend to content and future projects. It is common in the industry for developers to sign Non-Disclosure Agreements (NDAs), that limit or prohibit what they can discuss about the project outside of the studio. This is done to prevent leaks or expose proprietary hardware (such as Dev Kits) to other interested parties who could steal the ideas.</a:t>
            </a:r>
          </a:p>
          <a:p>
            <a:pPr marL="0" indent="0">
              <a:buNone/>
            </a:pPr>
            <a:endParaRPr lang="en-GB" sz="1800" dirty="0"/>
          </a:p>
          <a:p>
            <a:r>
              <a:rPr lang="en-GB" sz="1800" b="1" dirty="0"/>
              <a:t>Epic</a:t>
            </a:r>
            <a:r>
              <a:rPr lang="en-GB" sz="1800" dirty="0"/>
              <a:t> took one of its </a:t>
            </a:r>
            <a:r>
              <a:rPr lang="en-GB" sz="1800" i="1" dirty="0"/>
              <a:t>Fortnite</a:t>
            </a:r>
            <a:r>
              <a:rPr lang="en-GB" sz="1800" dirty="0"/>
              <a:t> QA testers to court for breach of an NDA in 2019 when they leaked information regarding </a:t>
            </a:r>
            <a:r>
              <a:rPr lang="en-GB" sz="1800" i="1" dirty="0"/>
              <a:t>Fortnite Chapter 2</a:t>
            </a:r>
            <a:r>
              <a:rPr lang="en-GB" sz="1800" dirty="0"/>
              <a:t>. Epic had spent time seeding clues and Easter eggs, and they claimed that the leaks ruined the surprises they had planned (Carpenter, 2019).</a:t>
            </a:r>
          </a:p>
          <a:p>
            <a:r>
              <a:rPr lang="en-GB" sz="1800" b="1" dirty="0"/>
              <a:t>Rockstar Games </a:t>
            </a:r>
            <a:r>
              <a:rPr lang="en-GB" sz="1800" dirty="0"/>
              <a:t>have been involved in a controversial matter since late 2025, when they dismissed 34 employees for breaking the terms of their NDAs. The employees claim that they were unfairly dismissed because they were attempting to form a union. The case now involves the Independent Workers’ Union of Great Britain (IGWB) and the UK Government (Yin-Poole, 2026). </a:t>
            </a:r>
            <a:endParaRPr lang="en-GB" sz="1800" b="1" dirty="0"/>
          </a:p>
        </p:txBody>
      </p:sp>
    </p:spTree>
    <p:extLst>
      <p:ext uri="{BB962C8B-B14F-4D97-AF65-F5344CB8AC3E}">
        <p14:creationId xmlns:p14="http://schemas.microsoft.com/office/powerpoint/2010/main" val="404732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4329-C4E7-3869-771F-013E2D1B459B}"/>
              </a:ext>
            </a:extLst>
          </p:cNvPr>
          <p:cNvSpPr>
            <a:spLocks noGrp="1"/>
          </p:cNvSpPr>
          <p:nvPr>
            <p:ph type="title"/>
          </p:nvPr>
        </p:nvSpPr>
        <p:spPr>
          <a:xfrm>
            <a:off x="913795" y="609600"/>
            <a:ext cx="10353761" cy="604205"/>
          </a:xfrm>
        </p:spPr>
        <p:txBody>
          <a:bodyPr/>
          <a:lstStyle/>
          <a:p>
            <a:r>
              <a:rPr lang="en-GB" dirty="0"/>
              <a:t>IP as a global consideration</a:t>
            </a:r>
          </a:p>
        </p:txBody>
      </p:sp>
      <p:sp>
        <p:nvSpPr>
          <p:cNvPr id="3" name="Content Placeholder 2">
            <a:extLst>
              <a:ext uri="{FF2B5EF4-FFF2-40B4-BE49-F238E27FC236}">
                <a16:creationId xmlns:a16="http://schemas.microsoft.com/office/drawing/2014/main" id="{65648A5C-2063-9F98-2638-973C3FCB7488}"/>
              </a:ext>
            </a:extLst>
          </p:cNvPr>
          <p:cNvSpPr>
            <a:spLocks noGrp="1"/>
          </p:cNvSpPr>
          <p:nvPr>
            <p:ph idx="1"/>
          </p:nvPr>
        </p:nvSpPr>
        <p:spPr>
          <a:xfrm>
            <a:off x="913795" y="1246173"/>
            <a:ext cx="10353762" cy="5429756"/>
          </a:xfrm>
        </p:spPr>
        <p:txBody>
          <a:bodyPr>
            <a:normAutofit/>
          </a:bodyPr>
          <a:lstStyle/>
          <a:p>
            <a:r>
              <a:rPr lang="en-GB" dirty="0"/>
              <a:t>According to the </a:t>
            </a:r>
            <a:r>
              <a:rPr lang="en-GB" dirty="0" err="1"/>
              <a:t>Newzoo</a:t>
            </a:r>
            <a:r>
              <a:rPr lang="en-GB" dirty="0"/>
              <a:t> </a:t>
            </a:r>
            <a:r>
              <a:rPr lang="en-GB" i="1" dirty="0"/>
              <a:t>Global Gamer Study </a:t>
            </a:r>
            <a:r>
              <a:rPr lang="en-GB" dirty="0"/>
              <a:t>(2025), depending on country, certain IPs have more recognition than others, and there can be some surprising or unexpected outliers. </a:t>
            </a:r>
          </a:p>
          <a:p>
            <a:pPr lvl="1"/>
            <a:r>
              <a:rPr lang="en-GB" dirty="0"/>
              <a:t>In </a:t>
            </a:r>
            <a:r>
              <a:rPr lang="en-GB" b="1" dirty="0"/>
              <a:t>North America </a:t>
            </a:r>
            <a:r>
              <a:rPr lang="en-GB" dirty="0"/>
              <a:t>and </a:t>
            </a:r>
            <a:r>
              <a:rPr lang="en-GB" b="1" dirty="0"/>
              <a:t>Western Europe</a:t>
            </a:r>
            <a:r>
              <a:rPr lang="en-GB" dirty="0"/>
              <a:t>, big Hollywood IPs are well-known and likely to appeal to gamers (Disney, Harry Potter) whereas </a:t>
            </a:r>
            <a:r>
              <a:rPr lang="en-GB" i="1" dirty="0"/>
              <a:t>Yu-Gi-oh!</a:t>
            </a:r>
            <a:r>
              <a:rPr lang="en-GB" dirty="0"/>
              <a:t> and </a:t>
            </a:r>
            <a:r>
              <a:rPr lang="en-GB" i="1" dirty="0"/>
              <a:t>Hello Kitty </a:t>
            </a:r>
            <a:r>
              <a:rPr lang="en-GB" dirty="0"/>
              <a:t>have less traction. </a:t>
            </a:r>
          </a:p>
          <a:p>
            <a:pPr lvl="1"/>
            <a:r>
              <a:rPr lang="en-GB" dirty="0"/>
              <a:t>The </a:t>
            </a:r>
            <a:r>
              <a:rPr lang="en-GB" b="1" dirty="0"/>
              <a:t>Middle East </a:t>
            </a:r>
            <a:r>
              <a:rPr lang="en-GB" dirty="0"/>
              <a:t>and </a:t>
            </a:r>
            <a:r>
              <a:rPr lang="en-GB" b="1" dirty="0"/>
              <a:t>Africa</a:t>
            </a:r>
            <a:r>
              <a:rPr lang="en-GB" dirty="0"/>
              <a:t> favour fantasy-driven IPs like Pirates of the Caribbean and Harry Potter but are less favourable to dark or dystopian themes.</a:t>
            </a:r>
          </a:p>
          <a:p>
            <a:pPr lvl="1"/>
            <a:r>
              <a:rPr lang="en-GB" dirty="0"/>
              <a:t>In </a:t>
            </a:r>
            <a:r>
              <a:rPr lang="en-GB" b="1" dirty="0"/>
              <a:t>East</a:t>
            </a:r>
            <a:r>
              <a:rPr lang="en-GB" dirty="0"/>
              <a:t> and </a:t>
            </a:r>
            <a:r>
              <a:rPr lang="en-GB" b="1" dirty="0"/>
              <a:t>Southeast Asia </a:t>
            </a:r>
            <a:r>
              <a:rPr lang="en-GB" dirty="0"/>
              <a:t>Japanese franchises score favourably: </a:t>
            </a:r>
            <a:r>
              <a:rPr lang="en-GB" i="1" dirty="0"/>
              <a:t>Doraemon, </a:t>
            </a:r>
            <a:r>
              <a:rPr lang="en-GB" i="1" dirty="0" err="1"/>
              <a:t>Pokemon</a:t>
            </a:r>
            <a:r>
              <a:rPr lang="en-GB" i="1" dirty="0"/>
              <a:t>, Studio Ghibli. </a:t>
            </a:r>
            <a:r>
              <a:rPr lang="en-GB" dirty="0"/>
              <a:t>More Western IPs score less favourably. This could be due to the kind of cultural brand loyalty that can be observed with Nintendo.</a:t>
            </a:r>
          </a:p>
          <a:p>
            <a:pPr lvl="1"/>
            <a:r>
              <a:rPr lang="en-GB" b="1" dirty="0"/>
              <a:t>New Zealand </a:t>
            </a:r>
            <a:r>
              <a:rPr lang="en-GB" dirty="0"/>
              <a:t>and </a:t>
            </a:r>
            <a:r>
              <a:rPr lang="en-GB" b="1" dirty="0"/>
              <a:t>Australia</a:t>
            </a:r>
            <a:r>
              <a:rPr lang="en-GB" dirty="0"/>
              <a:t> mainly fall in line with Western Europe, more Hollywood IP and less niche.</a:t>
            </a:r>
          </a:p>
          <a:p>
            <a:pPr lvl="1"/>
            <a:r>
              <a:rPr lang="en-GB" b="1" dirty="0"/>
              <a:t>India</a:t>
            </a:r>
            <a:r>
              <a:rPr lang="en-GB" dirty="0"/>
              <a:t> is a very favourable market for fantasy and superhero IPs. Harry Potter is a huge market here.</a:t>
            </a:r>
          </a:p>
        </p:txBody>
      </p:sp>
    </p:spTree>
    <p:extLst>
      <p:ext uri="{BB962C8B-B14F-4D97-AF65-F5344CB8AC3E}">
        <p14:creationId xmlns:p14="http://schemas.microsoft.com/office/powerpoint/2010/main" val="594414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B23818-0E82-AD3A-DBF7-7CEE641C0AF4}"/>
              </a:ext>
            </a:extLst>
          </p:cNvPr>
          <p:cNvSpPr>
            <a:spLocks noGrp="1"/>
          </p:cNvSpPr>
          <p:nvPr>
            <p:ph idx="1"/>
          </p:nvPr>
        </p:nvSpPr>
        <p:spPr>
          <a:xfrm>
            <a:off x="913795" y="1395875"/>
            <a:ext cx="10353762" cy="5243639"/>
          </a:xfrm>
        </p:spPr>
        <p:txBody>
          <a:bodyPr/>
          <a:lstStyle/>
          <a:p>
            <a:r>
              <a:rPr lang="en-GB" dirty="0"/>
              <a:t>Properties such as </a:t>
            </a:r>
            <a:r>
              <a:rPr lang="en-GB" i="1" dirty="0"/>
              <a:t>Lord of the Rings </a:t>
            </a:r>
            <a:r>
              <a:rPr lang="en-GB" dirty="0"/>
              <a:t>and </a:t>
            </a:r>
            <a:r>
              <a:rPr lang="en-GB" i="1" dirty="0"/>
              <a:t>Jurassic Park </a:t>
            </a:r>
            <a:r>
              <a:rPr lang="en-GB" dirty="0"/>
              <a:t>transcend regional barriers and enjoy brand recognition and favourability in all markets.</a:t>
            </a:r>
          </a:p>
          <a:p>
            <a:r>
              <a:rPr lang="en-GB" i="1" dirty="0"/>
              <a:t>Star Wars </a:t>
            </a:r>
            <a:r>
              <a:rPr lang="en-GB" dirty="0"/>
              <a:t>is extremely well-known globally but does not always score favourably in Asia and parts of Europe. </a:t>
            </a:r>
          </a:p>
          <a:p>
            <a:r>
              <a:rPr lang="en-GB" i="1" dirty="0"/>
              <a:t>Game of Thrones </a:t>
            </a:r>
            <a:r>
              <a:rPr lang="en-GB" dirty="0"/>
              <a:t>is another IP that has a very high awareness but, following its controversial ending, is not remembered fondly.</a:t>
            </a:r>
          </a:p>
          <a:p>
            <a:r>
              <a:rPr lang="en-GB" dirty="0"/>
              <a:t>Japanese</a:t>
            </a:r>
            <a:r>
              <a:rPr lang="en-GB" i="1" dirty="0"/>
              <a:t> anime </a:t>
            </a:r>
            <a:r>
              <a:rPr lang="en-GB" dirty="0"/>
              <a:t>and</a:t>
            </a:r>
            <a:r>
              <a:rPr lang="en-GB" i="1" dirty="0"/>
              <a:t> manga </a:t>
            </a:r>
            <a:r>
              <a:rPr lang="en-GB" dirty="0"/>
              <a:t>IPs are generally only known by their hard-core followers, but they are very passionate and enthusiastic about the IPs (</a:t>
            </a:r>
            <a:r>
              <a:rPr lang="en-GB" i="1" dirty="0"/>
              <a:t>Doraemon, Attack on Titan..</a:t>
            </a:r>
            <a:r>
              <a:rPr lang="en-GB" dirty="0"/>
              <a:t>.)</a:t>
            </a:r>
          </a:p>
          <a:p>
            <a:r>
              <a:rPr lang="en-GB" dirty="0"/>
              <a:t>Specifically British IPs, such as </a:t>
            </a:r>
            <a:r>
              <a:rPr lang="en-GB" i="1" dirty="0"/>
              <a:t>Doctor Who </a:t>
            </a:r>
            <a:r>
              <a:rPr lang="en-GB" dirty="0"/>
              <a:t>and </a:t>
            </a:r>
            <a:r>
              <a:rPr lang="en-GB" i="1" dirty="0"/>
              <a:t>Sherlock Holmes </a:t>
            </a:r>
            <a:r>
              <a:rPr lang="en-GB" dirty="0"/>
              <a:t>have a lower visibility and favourability outside of English-speaking markets. This may be due to strong cultural significance and identity.</a:t>
            </a:r>
          </a:p>
        </p:txBody>
      </p:sp>
      <p:sp>
        <p:nvSpPr>
          <p:cNvPr id="4" name="Title 1">
            <a:extLst>
              <a:ext uri="{FF2B5EF4-FFF2-40B4-BE49-F238E27FC236}">
                <a16:creationId xmlns:a16="http://schemas.microsoft.com/office/drawing/2014/main" id="{90825C6E-48DC-4FE4-6AE1-085199857BDD}"/>
              </a:ext>
            </a:extLst>
          </p:cNvPr>
          <p:cNvSpPr>
            <a:spLocks noGrp="1"/>
          </p:cNvSpPr>
          <p:nvPr>
            <p:ph type="title"/>
          </p:nvPr>
        </p:nvSpPr>
        <p:spPr>
          <a:xfrm>
            <a:off x="913795" y="609600"/>
            <a:ext cx="10353761" cy="604205"/>
          </a:xfrm>
        </p:spPr>
        <p:txBody>
          <a:bodyPr/>
          <a:lstStyle/>
          <a:p>
            <a:r>
              <a:rPr lang="en-GB" dirty="0"/>
              <a:t>IP as a global consideration</a:t>
            </a:r>
          </a:p>
        </p:txBody>
      </p:sp>
    </p:spTree>
    <p:extLst>
      <p:ext uri="{BB962C8B-B14F-4D97-AF65-F5344CB8AC3E}">
        <p14:creationId xmlns:p14="http://schemas.microsoft.com/office/powerpoint/2010/main" val="3295366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D54C8-EBDA-A1F8-18FE-7C331644ECB0}"/>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886BBCB8-58FF-F236-B236-4C9D00067FD3}"/>
              </a:ext>
            </a:extLst>
          </p:cNvPr>
          <p:cNvSpPr>
            <a:spLocks noGrp="1"/>
          </p:cNvSpPr>
          <p:nvPr>
            <p:ph idx="1"/>
          </p:nvPr>
        </p:nvSpPr>
        <p:spPr/>
        <p:txBody>
          <a:bodyPr>
            <a:normAutofit/>
          </a:bodyPr>
          <a:lstStyle/>
          <a:p>
            <a:r>
              <a:rPr lang="en-GB" sz="1000" dirty="0"/>
              <a:t>Hicks, J (2025) </a:t>
            </a:r>
            <a:r>
              <a:rPr lang="en-GB" sz="1000" i="1" dirty="0"/>
              <a:t>GTA 6 delayed again, AI impacts hardware, and Half-Life 3: Analyst predictions for 2026 | Year in Review.</a:t>
            </a:r>
            <a:r>
              <a:rPr lang="en-GB" sz="1000" dirty="0"/>
              <a:t> Games Industry.biz. Available at: </a:t>
            </a:r>
            <a:r>
              <a:rPr lang="en-GB" sz="1000" dirty="0">
                <a:hlinkClick r:id="rId2"/>
              </a:rPr>
              <a:t>https://www.gamesindustry.biz/gta-6-delayed-again-ai-impacts-hardware-and-half-life-3-analyst-predictions-for-2026-year-in-review?event_category=Registration+success&amp;event_action=Email</a:t>
            </a:r>
            <a:r>
              <a:rPr lang="en-GB" sz="1000" dirty="0"/>
              <a:t> [Accessed 15 January 2025]</a:t>
            </a:r>
          </a:p>
          <a:p>
            <a:r>
              <a:rPr lang="en-GB" sz="1000" dirty="0" err="1"/>
              <a:t>Kelion</a:t>
            </a:r>
            <a:r>
              <a:rPr lang="en-GB" sz="1000" dirty="0"/>
              <a:t>, L (2014) </a:t>
            </a:r>
            <a:r>
              <a:rPr lang="en-GB" sz="1000" i="1" dirty="0"/>
              <a:t>Sega v Nintendo: Sonic, Mario and the 1990's console war. </a:t>
            </a:r>
            <a:r>
              <a:rPr lang="en-GB" sz="1000" dirty="0"/>
              <a:t>Available at: </a:t>
            </a:r>
            <a:r>
              <a:rPr lang="en-GB" sz="1000" dirty="0">
                <a:hlinkClick r:id="rId3"/>
              </a:rPr>
              <a:t>https://www.bbc.co.uk/news/technology-27373587</a:t>
            </a:r>
            <a:r>
              <a:rPr lang="en-GB" sz="1000" dirty="0"/>
              <a:t> [Accessed 15 January 2025]</a:t>
            </a:r>
          </a:p>
          <a:p>
            <a:r>
              <a:rPr lang="en-GB" sz="1000" dirty="0" err="1"/>
              <a:t>Newzoo</a:t>
            </a:r>
            <a:r>
              <a:rPr lang="en-GB" sz="1000" dirty="0"/>
              <a:t> (2025) </a:t>
            </a:r>
            <a:r>
              <a:rPr lang="en-GB" sz="1000" i="1" dirty="0"/>
              <a:t>Mapping IP fandom with the Global Gamer Study. </a:t>
            </a:r>
            <a:r>
              <a:rPr lang="en-GB" sz="1000" dirty="0" err="1"/>
              <a:t>Newzoo</a:t>
            </a:r>
            <a:r>
              <a:rPr lang="en-GB" sz="1000" dirty="0"/>
              <a:t> [Accessed 19 January 2026]</a:t>
            </a:r>
          </a:p>
          <a:p>
            <a:r>
              <a:rPr lang="en-GB" sz="1000" dirty="0"/>
              <a:t>Yin-Poole, W. (2024) </a:t>
            </a:r>
            <a:r>
              <a:rPr lang="en-GB" sz="1000" i="1" dirty="0" err="1"/>
              <a:t>Palworld</a:t>
            </a:r>
            <a:r>
              <a:rPr lang="en-GB" sz="1000" i="1" dirty="0"/>
              <a:t> Developer </a:t>
            </a:r>
            <a:r>
              <a:rPr lang="en-GB" sz="1000" i="1" dirty="0" err="1"/>
              <a:t>Pocketpair</a:t>
            </a:r>
            <a:r>
              <a:rPr lang="en-GB" sz="1000" i="1" dirty="0"/>
              <a:t> Responds to Nintendo Pokémon Lawsuit, Says It’s Unaware of the Patents It’s Accused of Infringing </a:t>
            </a:r>
            <a:r>
              <a:rPr lang="en-GB" sz="1000" dirty="0"/>
              <a:t>[Online]. Available at: </a:t>
            </a:r>
            <a:r>
              <a:rPr lang="en-GB" sz="1000" dirty="0">
                <a:hlinkClick r:id="rId4"/>
              </a:rPr>
              <a:t>https://www.ign.com/articles/palworld-developer-pocketpair-responds-to-nintendo-pokmon-lawsuit-says-its-unaware-of-the-patents-its-accused-of-infringing</a:t>
            </a:r>
            <a:r>
              <a:rPr lang="en-GB" sz="1000" dirty="0"/>
              <a:t> [Accessed 22 September 2024]</a:t>
            </a:r>
          </a:p>
          <a:p>
            <a:r>
              <a:rPr lang="en-GB" sz="1000" dirty="0"/>
              <a:t>Yin-Poole, W (2026) </a:t>
            </a:r>
            <a:r>
              <a:rPr lang="en-GB" sz="1000" i="1" dirty="0"/>
              <a:t>Rockstar says ‘We Stand by Our Course of Action’ as Judge Rejects Fired GTA 6 Developers’ Application for Interim Relief </a:t>
            </a:r>
            <a:r>
              <a:rPr lang="en-GB" sz="1000" dirty="0"/>
              <a:t>[Online]. Available at: </a:t>
            </a:r>
            <a:r>
              <a:rPr lang="en-GB" sz="1000" dirty="0">
                <a:hlinkClick r:id="rId5"/>
              </a:rPr>
              <a:t>https://www.ign.com/articles/rockstar-says-we-stand-by-our-course-of-action-as-judge-rejects-fired-gta-6-developers-application-for-interim-relief</a:t>
            </a:r>
            <a:r>
              <a:rPr lang="en-GB" sz="1000" dirty="0"/>
              <a:t> [Accessed 19 January 2026]</a:t>
            </a:r>
          </a:p>
        </p:txBody>
      </p:sp>
    </p:spTree>
    <p:extLst>
      <p:ext uri="{BB962C8B-B14F-4D97-AF65-F5344CB8AC3E}">
        <p14:creationId xmlns:p14="http://schemas.microsoft.com/office/powerpoint/2010/main" val="352533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E3B66-9087-B972-6DB4-AFBCA7CCFADC}"/>
              </a:ext>
            </a:extLst>
          </p:cNvPr>
          <p:cNvSpPr>
            <a:spLocks noGrp="1"/>
          </p:cNvSpPr>
          <p:nvPr>
            <p:ph type="title"/>
          </p:nvPr>
        </p:nvSpPr>
        <p:spPr/>
        <p:txBody>
          <a:bodyPr/>
          <a:lstStyle/>
          <a:p>
            <a:r>
              <a:rPr lang="en-GB" dirty="0"/>
              <a:t>A Brief History of the Games Industry Part 2</a:t>
            </a:r>
          </a:p>
        </p:txBody>
      </p:sp>
      <p:sp>
        <p:nvSpPr>
          <p:cNvPr id="3" name="Content Placeholder 2">
            <a:extLst>
              <a:ext uri="{FF2B5EF4-FFF2-40B4-BE49-F238E27FC236}">
                <a16:creationId xmlns:a16="http://schemas.microsoft.com/office/drawing/2014/main" id="{46936349-01FA-4D93-47E3-1F3C611BF3FE}"/>
              </a:ext>
            </a:extLst>
          </p:cNvPr>
          <p:cNvSpPr>
            <a:spLocks noGrp="1"/>
          </p:cNvSpPr>
          <p:nvPr>
            <p:ph idx="1"/>
          </p:nvPr>
        </p:nvSpPr>
        <p:spPr>
          <a:xfrm>
            <a:off x="924444" y="1734702"/>
            <a:ext cx="10353762" cy="402437"/>
          </a:xfrm>
        </p:spPr>
        <p:txBody>
          <a:bodyPr>
            <a:normAutofit lnSpcReduction="10000"/>
          </a:bodyPr>
          <a:lstStyle/>
          <a:p>
            <a:r>
              <a:rPr lang="en-GB" dirty="0"/>
              <a:t>Where we left off… The 1980’s </a:t>
            </a:r>
          </a:p>
        </p:txBody>
      </p:sp>
      <p:pic>
        <p:nvPicPr>
          <p:cNvPr id="5" name="Picture 4">
            <a:extLst>
              <a:ext uri="{FF2B5EF4-FFF2-40B4-BE49-F238E27FC236}">
                <a16:creationId xmlns:a16="http://schemas.microsoft.com/office/drawing/2014/main" id="{F636431C-94F2-57C0-85F3-5653BB814BC1}"/>
              </a:ext>
            </a:extLst>
          </p:cNvPr>
          <p:cNvPicPr>
            <a:picLocks noChangeAspect="1"/>
          </p:cNvPicPr>
          <p:nvPr/>
        </p:nvPicPr>
        <p:blipFill>
          <a:blip r:embed="rId2"/>
          <a:stretch>
            <a:fillRect/>
          </a:stretch>
        </p:blipFill>
        <p:spPr>
          <a:xfrm>
            <a:off x="924444" y="2137139"/>
            <a:ext cx="9992548" cy="4003079"/>
          </a:xfrm>
          <a:prstGeom prst="rect">
            <a:avLst/>
          </a:prstGeom>
        </p:spPr>
      </p:pic>
      <p:sp>
        <p:nvSpPr>
          <p:cNvPr id="6" name="Content Placeholder 2">
            <a:extLst>
              <a:ext uri="{FF2B5EF4-FFF2-40B4-BE49-F238E27FC236}">
                <a16:creationId xmlns:a16="http://schemas.microsoft.com/office/drawing/2014/main" id="{A1ADACAC-B397-A89F-1486-80F7A7CBCAB5}"/>
              </a:ext>
            </a:extLst>
          </p:cNvPr>
          <p:cNvSpPr txBox="1">
            <a:spLocks/>
          </p:cNvSpPr>
          <p:nvPr/>
        </p:nvSpPr>
        <p:spPr>
          <a:xfrm>
            <a:off x="913794" y="6197232"/>
            <a:ext cx="10353762" cy="4024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GB" dirty="0"/>
              <a:t>Home Computing and video game journalism really take off!</a:t>
            </a:r>
          </a:p>
        </p:txBody>
      </p:sp>
    </p:spTree>
    <p:extLst>
      <p:ext uri="{BB962C8B-B14F-4D97-AF65-F5344CB8AC3E}">
        <p14:creationId xmlns:p14="http://schemas.microsoft.com/office/powerpoint/2010/main" val="15405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6AE7B63-D295-41BA-AC4A-E390B90E5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C53F9-FCA6-FFAB-CBDF-A473EF30529F}"/>
              </a:ext>
            </a:extLst>
          </p:cNvPr>
          <p:cNvSpPr>
            <a:spLocks noGrp="1"/>
          </p:cNvSpPr>
          <p:nvPr>
            <p:ph type="title"/>
          </p:nvPr>
        </p:nvSpPr>
        <p:spPr>
          <a:xfrm>
            <a:off x="4906007" y="225669"/>
            <a:ext cx="6340084" cy="1326321"/>
          </a:xfrm>
        </p:spPr>
        <p:txBody>
          <a:bodyPr>
            <a:normAutofit/>
          </a:bodyPr>
          <a:lstStyle/>
          <a:p>
            <a:r>
              <a:rPr lang="en-GB" dirty="0">
                <a:solidFill>
                  <a:srgbClr val="FFFFFF"/>
                </a:solidFill>
              </a:rPr>
              <a:t>A Brief History of the Games Industry Part 2</a:t>
            </a:r>
          </a:p>
        </p:txBody>
      </p:sp>
      <p:sp>
        <p:nvSpPr>
          <p:cNvPr id="18" name="Rectangle 17">
            <a:extLst>
              <a:ext uri="{FF2B5EF4-FFF2-40B4-BE49-F238E27FC236}">
                <a16:creationId xmlns:a16="http://schemas.microsoft.com/office/drawing/2014/main" id="{786DD7D1-E01C-464B-945C-F6E88018E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0E4150-F3C6-4470-AF85-36BFD3E39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E3F7A6-D733-87B9-EB0F-5F1D1C09C9F2}"/>
              </a:ext>
            </a:extLst>
          </p:cNvPr>
          <p:cNvSpPr>
            <a:spLocks noGrp="1"/>
          </p:cNvSpPr>
          <p:nvPr>
            <p:ph idx="1"/>
          </p:nvPr>
        </p:nvSpPr>
        <p:spPr>
          <a:xfrm>
            <a:off x="4677714" y="1488010"/>
            <a:ext cx="7332372" cy="737288"/>
          </a:xfrm>
        </p:spPr>
        <p:txBody>
          <a:bodyPr>
            <a:normAutofit/>
          </a:bodyPr>
          <a:lstStyle/>
          <a:p>
            <a:r>
              <a:rPr lang="en-GB" sz="1800" dirty="0">
                <a:solidFill>
                  <a:srgbClr val="FFFFFF"/>
                </a:solidFill>
              </a:rPr>
              <a:t>The early 1980s saw a boom in home computing in the UK, largely thanks to British inventor and pioneer, Sir Clive Sinclair.</a:t>
            </a:r>
          </a:p>
        </p:txBody>
      </p:sp>
      <p:pic>
        <p:nvPicPr>
          <p:cNvPr id="9" name="Picture 8" descr="A newspaper with a machine and a keyboard&#10;&#10;Description automatically generated with medium confidence">
            <a:extLst>
              <a:ext uri="{FF2B5EF4-FFF2-40B4-BE49-F238E27FC236}">
                <a16:creationId xmlns:a16="http://schemas.microsoft.com/office/drawing/2014/main" id="{E6E999B8-6DA9-69E0-DAC9-55D1B1459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01" y="2422929"/>
            <a:ext cx="2332308" cy="1654384"/>
          </a:xfrm>
          <a:prstGeom prst="rect">
            <a:avLst/>
          </a:prstGeom>
        </p:spPr>
      </p:pic>
      <p:sp>
        <p:nvSpPr>
          <p:cNvPr id="10" name="Content Placeholder 2">
            <a:extLst>
              <a:ext uri="{FF2B5EF4-FFF2-40B4-BE49-F238E27FC236}">
                <a16:creationId xmlns:a16="http://schemas.microsoft.com/office/drawing/2014/main" id="{8AA67E7C-8FA1-4A2E-7B8A-529CC454C753}"/>
              </a:ext>
            </a:extLst>
          </p:cNvPr>
          <p:cNvSpPr txBox="1">
            <a:spLocks/>
          </p:cNvSpPr>
          <p:nvPr/>
        </p:nvSpPr>
        <p:spPr>
          <a:xfrm>
            <a:off x="4695504" y="2225298"/>
            <a:ext cx="4799532" cy="21203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GB" sz="1800" dirty="0">
                <a:solidFill>
                  <a:srgbClr val="FFFFFF"/>
                </a:solidFill>
              </a:rPr>
              <a:t>The ZX81 had only 1K of memory, a monochrome output and no sound, but it allowed home users to be able to learn programming at a low price of £69.99 or £49.99 if you purchased it in kit form! The ZX81 made Sinclair a millionaire and one of the UK’s highest-profile businessmen.</a:t>
            </a:r>
          </a:p>
        </p:txBody>
      </p:sp>
      <p:sp>
        <p:nvSpPr>
          <p:cNvPr id="11" name="Content Placeholder 2">
            <a:extLst>
              <a:ext uri="{FF2B5EF4-FFF2-40B4-BE49-F238E27FC236}">
                <a16:creationId xmlns:a16="http://schemas.microsoft.com/office/drawing/2014/main" id="{102D84B6-C5B8-9599-8410-E4C01291C611}"/>
              </a:ext>
            </a:extLst>
          </p:cNvPr>
          <p:cNvSpPr txBox="1">
            <a:spLocks/>
          </p:cNvSpPr>
          <p:nvPr/>
        </p:nvSpPr>
        <p:spPr>
          <a:xfrm>
            <a:off x="4677714" y="4338675"/>
            <a:ext cx="4799532" cy="235738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GB" sz="1800" dirty="0">
                <a:solidFill>
                  <a:srgbClr val="FFFFFF"/>
                </a:solidFill>
              </a:rPr>
              <a:t>The ZX Spectrum 48K launched in 1982, with its eye-catching design and rubber keys. It now had colour and sound, and it inspired a generation of bedroom programmers. It is widely regarded as the most influential computer of the 1980s</a:t>
            </a:r>
          </a:p>
        </p:txBody>
      </p:sp>
      <p:pic>
        <p:nvPicPr>
          <p:cNvPr id="15" name="Picture 14" descr="A black keyboard with colorful buttons&#10;&#10;Description automatically generated">
            <a:extLst>
              <a:ext uri="{FF2B5EF4-FFF2-40B4-BE49-F238E27FC236}">
                <a16:creationId xmlns:a16="http://schemas.microsoft.com/office/drawing/2014/main" id="{5BEE232E-F8A5-5866-E52C-B98A6A57A9CE}"/>
              </a:ext>
            </a:extLst>
          </p:cNvPr>
          <p:cNvPicPr>
            <a:picLocks noChangeAspect="1"/>
          </p:cNvPicPr>
          <p:nvPr/>
        </p:nvPicPr>
        <p:blipFill rotWithShape="1">
          <a:blip r:embed="rId4">
            <a:extLst>
              <a:ext uri="{28A0092B-C50C-407E-A947-70E740481C1C}">
                <a14:useLocalDpi xmlns:a14="http://schemas.microsoft.com/office/drawing/2010/main" val="0"/>
              </a:ext>
            </a:extLst>
          </a:blip>
          <a:srcRect l="6311" t="9752" r="3129" b="5759"/>
          <a:stretch/>
        </p:blipFill>
        <p:spPr>
          <a:xfrm>
            <a:off x="9553901" y="4595300"/>
            <a:ext cx="2332308" cy="1607016"/>
          </a:xfrm>
          <a:prstGeom prst="rect">
            <a:avLst/>
          </a:prstGeom>
        </p:spPr>
      </p:pic>
      <p:grpSp>
        <p:nvGrpSpPr>
          <p:cNvPr id="27" name="Group 26">
            <a:extLst>
              <a:ext uri="{FF2B5EF4-FFF2-40B4-BE49-F238E27FC236}">
                <a16:creationId xmlns:a16="http://schemas.microsoft.com/office/drawing/2014/main" id="{FD67866F-0409-D37D-CC90-A4CE9DD06F5A}"/>
              </a:ext>
            </a:extLst>
          </p:cNvPr>
          <p:cNvGrpSpPr/>
          <p:nvPr/>
        </p:nvGrpSpPr>
        <p:grpSpPr>
          <a:xfrm>
            <a:off x="4799582" y="2192170"/>
            <a:ext cx="7086626" cy="2200208"/>
            <a:chOff x="4799582" y="2192170"/>
            <a:chExt cx="7086626" cy="2200208"/>
          </a:xfrm>
        </p:grpSpPr>
        <p:cxnSp>
          <p:nvCxnSpPr>
            <p:cNvPr id="20" name="Straight Connector 19">
              <a:extLst>
                <a:ext uri="{FF2B5EF4-FFF2-40B4-BE49-F238E27FC236}">
                  <a16:creationId xmlns:a16="http://schemas.microsoft.com/office/drawing/2014/main" id="{2031613E-45FF-C594-A824-991B644B41A3}"/>
                </a:ext>
              </a:extLst>
            </p:cNvPr>
            <p:cNvCxnSpPr>
              <a:cxnSpLocks/>
            </p:cNvCxnSpPr>
            <p:nvPr/>
          </p:nvCxnSpPr>
          <p:spPr>
            <a:xfrm>
              <a:off x="4799583" y="2235813"/>
              <a:ext cx="7086625" cy="0"/>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8190E78E-6297-BDB5-1D3D-320E9041AFD9}"/>
                </a:ext>
              </a:extLst>
            </p:cNvPr>
            <p:cNvCxnSpPr>
              <a:cxnSpLocks/>
            </p:cNvCxnSpPr>
            <p:nvPr/>
          </p:nvCxnSpPr>
          <p:spPr>
            <a:xfrm>
              <a:off x="4799582" y="2192170"/>
              <a:ext cx="7086625" cy="0"/>
            </a:xfrm>
            <a:prstGeom prst="line">
              <a:avLst/>
            </a:prstGeom>
            <a:ln w="28575">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F0997E48-B0C3-3C7C-0FBF-6B3EC89A912F}"/>
                </a:ext>
              </a:extLst>
            </p:cNvPr>
            <p:cNvCxnSpPr>
              <a:cxnSpLocks/>
            </p:cNvCxnSpPr>
            <p:nvPr/>
          </p:nvCxnSpPr>
          <p:spPr>
            <a:xfrm>
              <a:off x="4799582" y="4350677"/>
              <a:ext cx="7086625" cy="0"/>
            </a:xfrm>
            <a:prstGeom prst="line">
              <a:avLst/>
            </a:prstGeom>
            <a:ln w="28575">
              <a:solidFill>
                <a:srgbClr val="FFC000"/>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BF2BFB3A-9D79-3C2F-9832-A438585FD9D3}"/>
                </a:ext>
              </a:extLst>
            </p:cNvPr>
            <p:cNvCxnSpPr>
              <a:cxnSpLocks/>
            </p:cNvCxnSpPr>
            <p:nvPr/>
          </p:nvCxnSpPr>
          <p:spPr>
            <a:xfrm>
              <a:off x="4799582" y="4392378"/>
              <a:ext cx="7086625" cy="0"/>
            </a:xfrm>
            <a:prstGeom prst="line">
              <a:avLst/>
            </a:prstGeom>
            <a:ln w="28575">
              <a:solidFill>
                <a:srgbClr val="FF0000"/>
              </a:solidFill>
            </a:ln>
          </p:spPr>
          <p:style>
            <a:lnRef idx="1">
              <a:schemeClr val="accent3"/>
            </a:lnRef>
            <a:fillRef idx="0">
              <a:schemeClr val="accent3"/>
            </a:fillRef>
            <a:effectRef idx="0">
              <a:schemeClr val="accent3"/>
            </a:effectRef>
            <a:fontRef idx="minor">
              <a:schemeClr val="tx1"/>
            </a:fontRef>
          </p:style>
        </p:cxnSp>
      </p:grpSp>
      <p:grpSp>
        <p:nvGrpSpPr>
          <p:cNvPr id="29" name="Group 28">
            <a:extLst>
              <a:ext uri="{FF2B5EF4-FFF2-40B4-BE49-F238E27FC236}">
                <a16:creationId xmlns:a16="http://schemas.microsoft.com/office/drawing/2014/main" id="{95B7875C-C235-21D2-C9E7-BD6981CD2876}"/>
              </a:ext>
            </a:extLst>
          </p:cNvPr>
          <p:cNvGrpSpPr/>
          <p:nvPr/>
        </p:nvGrpSpPr>
        <p:grpSpPr>
          <a:xfrm>
            <a:off x="857504" y="845312"/>
            <a:ext cx="3532207" cy="5165344"/>
            <a:chOff x="843441" y="849376"/>
            <a:chExt cx="3561391" cy="5166018"/>
          </a:xfrm>
        </p:grpSpPr>
        <p:sp>
          <p:nvSpPr>
            <p:cNvPr id="28" name="Rectangle 27">
              <a:extLst>
                <a:ext uri="{FF2B5EF4-FFF2-40B4-BE49-F238E27FC236}">
                  <a16:creationId xmlns:a16="http://schemas.microsoft.com/office/drawing/2014/main" id="{DB20EC2E-9132-AB66-49FA-28578C476B87}"/>
                </a:ext>
              </a:extLst>
            </p:cNvPr>
            <p:cNvSpPr/>
            <p:nvPr/>
          </p:nvSpPr>
          <p:spPr>
            <a:xfrm>
              <a:off x="843441" y="849376"/>
              <a:ext cx="3561391" cy="5166018"/>
            </a:xfrm>
            <a:prstGeom prst="rect">
              <a:avLst/>
            </a:prstGeom>
            <a:solidFill>
              <a:schemeClr val="tx2">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erson in a suit and tie holding a keyboard&#10;&#10;Description automatically generated">
              <a:extLst>
                <a:ext uri="{FF2B5EF4-FFF2-40B4-BE49-F238E27FC236}">
                  <a16:creationId xmlns:a16="http://schemas.microsoft.com/office/drawing/2014/main" id="{61AFD63D-BBC6-E43B-E680-5A8A5874A9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693" y="877824"/>
              <a:ext cx="3493228" cy="5092192"/>
            </a:xfrm>
            <a:prstGeom prst="rect">
              <a:avLst/>
            </a:prstGeom>
          </p:spPr>
        </p:pic>
      </p:grpSp>
    </p:spTree>
    <p:extLst>
      <p:ext uri="{BB962C8B-B14F-4D97-AF65-F5344CB8AC3E}">
        <p14:creationId xmlns:p14="http://schemas.microsoft.com/office/powerpoint/2010/main" val="419814674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F474-3FD2-C315-D7EC-B83540400BC5}"/>
              </a:ext>
            </a:extLst>
          </p:cNvPr>
          <p:cNvSpPr>
            <a:spLocks noGrp="1"/>
          </p:cNvSpPr>
          <p:nvPr>
            <p:ph type="title"/>
          </p:nvPr>
        </p:nvSpPr>
        <p:spPr/>
        <p:txBody>
          <a:bodyPr/>
          <a:lstStyle/>
          <a:p>
            <a:r>
              <a:rPr lang="en-GB" dirty="0"/>
              <a:t>A Brief History of the Games Industry Part 2</a:t>
            </a:r>
          </a:p>
        </p:txBody>
      </p:sp>
      <p:sp>
        <p:nvSpPr>
          <p:cNvPr id="4" name="Rectangle 3">
            <a:extLst>
              <a:ext uri="{FF2B5EF4-FFF2-40B4-BE49-F238E27FC236}">
                <a16:creationId xmlns:a16="http://schemas.microsoft.com/office/drawing/2014/main" id="{9ECA35E1-D17A-DC94-CA66-6DA8FA90D80A}"/>
              </a:ext>
            </a:extLst>
          </p:cNvPr>
          <p:cNvSpPr/>
          <p:nvPr/>
        </p:nvSpPr>
        <p:spPr>
          <a:xfrm>
            <a:off x="77216" y="2092772"/>
            <a:ext cx="12025376" cy="4692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7" name="TextBox 6">
            <a:extLst>
              <a:ext uri="{FF2B5EF4-FFF2-40B4-BE49-F238E27FC236}">
                <a16:creationId xmlns:a16="http://schemas.microsoft.com/office/drawing/2014/main" id="{229AF83C-6A30-39DC-05BC-4D10D75BEA5B}"/>
              </a:ext>
            </a:extLst>
          </p:cNvPr>
          <p:cNvSpPr txBox="1"/>
          <p:nvPr/>
        </p:nvSpPr>
        <p:spPr>
          <a:xfrm>
            <a:off x="42930" y="3750166"/>
            <a:ext cx="1141926" cy="215444"/>
          </a:xfrm>
          <a:prstGeom prst="rect">
            <a:avLst/>
          </a:prstGeom>
          <a:noFill/>
        </p:spPr>
        <p:txBody>
          <a:bodyPr wrap="square" rtlCol="0">
            <a:spAutoFit/>
          </a:bodyPr>
          <a:lstStyle/>
          <a:p>
            <a:pPr algn="ctr"/>
            <a:r>
              <a:rPr lang="en-GB" sz="800" dirty="0">
                <a:solidFill>
                  <a:schemeClr val="bg1"/>
                </a:solidFill>
              </a:rPr>
              <a:t>OpenGL 1.0. (1992)</a:t>
            </a:r>
          </a:p>
        </p:txBody>
      </p:sp>
      <p:pic>
        <p:nvPicPr>
          <p:cNvPr id="8" name="Picture 20" descr="Image result for opengl">
            <a:extLst>
              <a:ext uri="{FF2B5EF4-FFF2-40B4-BE49-F238E27FC236}">
                <a16:creationId xmlns:a16="http://schemas.microsoft.com/office/drawing/2014/main" id="{55C06DA8-D924-D3B6-8893-2CB8417F8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13" y="3311676"/>
            <a:ext cx="1004873" cy="4384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66DF440-F9D0-1112-9F56-B706CC914124}"/>
              </a:ext>
            </a:extLst>
          </p:cNvPr>
          <p:cNvSpPr txBox="1"/>
          <p:nvPr/>
        </p:nvSpPr>
        <p:spPr>
          <a:xfrm>
            <a:off x="794043" y="3899275"/>
            <a:ext cx="1584960" cy="215444"/>
          </a:xfrm>
          <a:prstGeom prst="rect">
            <a:avLst/>
          </a:prstGeom>
          <a:noFill/>
        </p:spPr>
        <p:txBody>
          <a:bodyPr wrap="square" rtlCol="0">
            <a:spAutoFit/>
          </a:bodyPr>
          <a:lstStyle/>
          <a:p>
            <a:pPr algn="ctr"/>
            <a:r>
              <a:rPr lang="en-GB" sz="800" dirty="0">
                <a:solidFill>
                  <a:schemeClr val="bg1"/>
                </a:solidFill>
              </a:rPr>
              <a:t>NVidia inc. (1993)</a:t>
            </a:r>
          </a:p>
        </p:txBody>
      </p:sp>
      <p:pic>
        <p:nvPicPr>
          <p:cNvPr id="10" name="Picture 22" descr="Image result for nvidia">
            <a:extLst>
              <a:ext uri="{FF2B5EF4-FFF2-40B4-BE49-F238E27FC236}">
                <a16:creationId xmlns:a16="http://schemas.microsoft.com/office/drawing/2014/main" id="{447CDD8C-6DB4-5756-099F-53C091C52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317" y="3366663"/>
            <a:ext cx="684411" cy="53158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6E2D87D6-D528-B46D-60E8-FD7351F1935E}"/>
              </a:ext>
            </a:extLst>
          </p:cNvPr>
          <p:cNvCxnSpPr>
            <a:cxnSpLocks/>
            <a:endCxn id="9" idx="2"/>
          </p:cNvCxnSpPr>
          <p:nvPr/>
        </p:nvCxnSpPr>
        <p:spPr>
          <a:xfrm flipV="1">
            <a:off x="1586523" y="4114719"/>
            <a:ext cx="0" cy="148417"/>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0F305C-9B21-8F02-8A5B-AD03E1160D43}"/>
              </a:ext>
            </a:extLst>
          </p:cNvPr>
          <p:cNvCxnSpPr>
            <a:cxnSpLocks/>
            <a:endCxn id="7" idx="2"/>
          </p:cNvCxnSpPr>
          <p:nvPr/>
        </p:nvCxnSpPr>
        <p:spPr>
          <a:xfrm flipV="1">
            <a:off x="613893" y="3965610"/>
            <a:ext cx="0" cy="297526"/>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685F1B6-212C-D72D-EA53-244D5A294DF3}"/>
              </a:ext>
            </a:extLst>
          </p:cNvPr>
          <p:cNvSpPr txBox="1"/>
          <p:nvPr/>
        </p:nvSpPr>
        <p:spPr>
          <a:xfrm>
            <a:off x="4507609" y="3939378"/>
            <a:ext cx="1659046" cy="215444"/>
          </a:xfrm>
          <a:prstGeom prst="rect">
            <a:avLst/>
          </a:prstGeom>
          <a:noFill/>
        </p:spPr>
        <p:txBody>
          <a:bodyPr wrap="square" rtlCol="0">
            <a:spAutoFit/>
          </a:bodyPr>
          <a:lstStyle/>
          <a:p>
            <a:pPr algn="ctr"/>
            <a:r>
              <a:rPr lang="en-GB" sz="800" dirty="0">
                <a:solidFill>
                  <a:schemeClr val="bg1"/>
                </a:solidFill>
              </a:rPr>
              <a:t>3dfx Voodoo / Glide API (1996)</a:t>
            </a:r>
          </a:p>
        </p:txBody>
      </p:sp>
      <p:pic>
        <p:nvPicPr>
          <p:cNvPr id="24" name="Picture 24" descr="Image result for voodoo glide API">
            <a:extLst>
              <a:ext uri="{FF2B5EF4-FFF2-40B4-BE49-F238E27FC236}">
                <a16:creationId xmlns:a16="http://schemas.microsoft.com/office/drawing/2014/main" id="{822E0267-E554-F746-5AFD-AF3BA8D2F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2095" y="3353962"/>
            <a:ext cx="882488" cy="5654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6" descr="Image result for Direct3D">
            <a:extLst>
              <a:ext uri="{FF2B5EF4-FFF2-40B4-BE49-F238E27FC236}">
                <a16:creationId xmlns:a16="http://schemas.microsoft.com/office/drawing/2014/main" id="{8EFCD744-F27D-3B32-835F-FC9F07D323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695" y="2572874"/>
            <a:ext cx="618153" cy="59054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1A0EFE1-E41F-26DB-36AE-57CE34D4DDBA}"/>
              </a:ext>
            </a:extLst>
          </p:cNvPr>
          <p:cNvSpPr txBox="1"/>
          <p:nvPr/>
        </p:nvSpPr>
        <p:spPr>
          <a:xfrm>
            <a:off x="4507609" y="3117899"/>
            <a:ext cx="1659046" cy="215444"/>
          </a:xfrm>
          <a:prstGeom prst="rect">
            <a:avLst/>
          </a:prstGeom>
          <a:noFill/>
        </p:spPr>
        <p:txBody>
          <a:bodyPr wrap="square" rtlCol="0">
            <a:spAutoFit/>
          </a:bodyPr>
          <a:lstStyle/>
          <a:p>
            <a:pPr algn="ctr"/>
            <a:r>
              <a:rPr lang="en-GB" sz="800" dirty="0">
                <a:solidFill>
                  <a:schemeClr val="bg1"/>
                </a:solidFill>
              </a:rPr>
              <a:t>Direct3D (1996)</a:t>
            </a:r>
          </a:p>
        </p:txBody>
      </p:sp>
      <p:cxnSp>
        <p:nvCxnSpPr>
          <p:cNvPr id="27" name="Straight Arrow Connector 26">
            <a:extLst>
              <a:ext uri="{FF2B5EF4-FFF2-40B4-BE49-F238E27FC236}">
                <a16:creationId xmlns:a16="http://schemas.microsoft.com/office/drawing/2014/main" id="{FB3536AE-8331-9A93-B8B7-CE73C52625F4}"/>
              </a:ext>
            </a:extLst>
          </p:cNvPr>
          <p:cNvCxnSpPr>
            <a:cxnSpLocks/>
            <a:endCxn id="23" idx="2"/>
          </p:cNvCxnSpPr>
          <p:nvPr/>
        </p:nvCxnSpPr>
        <p:spPr>
          <a:xfrm flipV="1">
            <a:off x="5337132" y="4154822"/>
            <a:ext cx="0" cy="455815"/>
          </a:xfrm>
          <a:prstGeom prst="straightConnector1">
            <a:avLst/>
          </a:prstGeom>
          <a:ln w="28575">
            <a:headEnd type="ova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BD1E9BC-DEAE-BCF5-1823-65E2AFA2B121}"/>
              </a:ext>
            </a:extLst>
          </p:cNvPr>
          <p:cNvSpPr txBox="1"/>
          <p:nvPr/>
        </p:nvSpPr>
        <p:spPr>
          <a:xfrm>
            <a:off x="6971612" y="3933564"/>
            <a:ext cx="1584960" cy="215444"/>
          </a:xfrm>
          <a:prstGeom prst="rect">
            <a:avLst/>
          </a:prstGeom>
          <a:noFill/>
        </p:spPr>
        <p:txBody>
          <a:bodyPr wrap="square" rtlCol="0">
            <a:spAutoFit/>
          </a:bodyPr>
          <a:lstStyle/>
          <a:p>
            <a:pPr algn="ctr"/>
            <a:r>
              <a:rPr lang="en-GB" sz="800" dirty="0">
                <a:solidFill>
                  <a:schemeClr val="bg1"/>
                </a:solidFill>
              </a:rPr>
              <a:t>NVidia Riva 128 (1997)</a:t>
            </a:r>
          </a:p>
        </p:txBody>
      </p:sp>
      <p:pic>
        <p:nvPicPr>
          <p:cNvPr id="32" name="Picture 22" descr="Image result for nvidia">
            <a:extLst>
              <a:ext uri="{FF2B5EF4-FFF2-40B4-BE49-F238E27FC236}">
                <a16:creationId xmlns:a16="http://schemas.microsoft.com/office/drawing/2014/main" id="{752FB3E7-E1C7-D6FD-80C3-CBFB255C7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886" y="3400952"/>
            <a:ext cx="684411" cy="53158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054BE527-029C-E87F-F6B7-A8502EB0B031}"/>
              </a:ext>
            </a:extLst>
          </p:cNvPr>
          <p:cNvCxnSpPr>
            <a:cxnSpLocks/>
          </p:cNvCxnSpPr>
          <p:nvPr/>
        </p:nvCxnSpPr>
        <p:spPr>
          <a:xfrm flipV="1">
            <a:off x="7757776" y="4151495"/>
            <a:ext cx="0" cy="455815"/>
          </a:xfrm>
          <a:prstGeom prst="straightConnector1">
            <a:avLst/>
          </a:prstGeom>
          <a:ln w="28575">
            <a:headEnd type="ova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DBCC7EE-3AEB-951C-18DA-FF1CA1775F32}"/>
              </a:ext>
            </a:extLst>
          </p:cNvPr>
          <p:cNvCxnSpPr/>
          <p:nvPr/>
        </p:nvCxnSpPr>
        <p:spPr>
          <a:xfrm>
            <a:off x="430784" y="4263136"/>
            <a:ext cx="11245088" cy="0"/>
          </a:xfrm>
          <a:prstGeom prst="straightConnector1">
            <a:avLst/>
          </a:prstGeom>
          <a:ln w="5715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4" name="Picture 2" descr="Image result for atari jaguar">
            <a:extLst>
              <a:ext uri="{FF2B5EF4-FFF2-40B4-BE49-F238E27FC236}">
                <a16:creationId xmlns:a16="http://schemas.microsoft.com/office/drawing/2014/main" id="{F93A83C3-9059-5A9E-88C6-5EF6B85E0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317" y="4420420"/>
            <a:ext cx="1266242" cy="84740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43ECD54-4C24-12B3-F3BA-D6083CC25C3C}"/>
              </a:ext>
            </a:extLst>
          </p:cNvPr>
          <p:cNvSpPr txBox="1"/>
          <p:nvPr/>
        </p:nvSpPr>
        <p:spPr>
          <a:xfrm>
            <a:off x="1296012" y="5259418"/>
            <a:ext cx="1071337" cy="215444"/>
          </a:xfrm>
          <a:prstGeom prst="rect">
            <a:avLst/>
          </a:prstGeom>
          <a:noFill/>
        </p:spPr>
        <p:txBody>
          <a:bodyPr wrap="square" rtlCol="0">
            <a:spAutoFit/>
          </a:bodyPr>
          <a:lstStyle/>
          <a:p>
            <a:pPr algn="ctr"/>
            <a:r>
              <a:rPr lang="en-GB" sz="800" dirty="0">
                <a:solidFill>
                  <a:schemeClr val="bg1"/>
                </a:solidFill>
              </a:rPr>
              <a:t>Atari Jaguar (1994)</a:t>
            </a:r>
          </a:p>
        </p:txBody>
      </p:sp>
      <p:cxnSp>
        <p:nvCxnSpPr>
          <p:cNvPr id="37" name="Straight Arrow Connector 36">
            <a:extLst>
              <a:ext uri="{FF2B5EF4-FFF2-40B4-BE49-F238E27FC236}">
                <a16:creationId xmlns:a16="http://schemas.microsoft.com/office/drawing/2014/main" id="{E568065B-55D6-0253-6B96-4182169BB5D6}"/>
              </a:ext>
            </a:extLst>
          </p:cNvPr>
          <p:cNvCxnSpPr>
            <a:cxnSpLocks/>
            <a:endCxn id="34" idx="0"/>
          </p:cNvCxnSpPr>
          <p:nvPr/>
        </p:nvCxnSpPr>
        <p:spPr>
          <a:xfrm>
            <a:off x="1877438" y="4263136"/>
            <a:ext cx="0" cy="157284"/>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E271363-1198-AD7B-3D14-791503C686A7}"/>
              </a:ext>
            </a:extLst>
          </p:cNvPr>
          <p:cNvCxnSpPr>
            <a:cxnSpLocks/>
          </p:cNvCxnSpPr>
          <p:nvPr/>
        </p:nvCxnSpPr>
        <p:spPr>
          <a:xfrm>
            <a:off x="3249038" y="4263136"/>
            <a:ext cx="0" cy="157284"/>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6" name="Picture 4" descr="Image result for SEGA 32X">
            <a:extLst>
              <a:ext uri="{FF2B5EF4-FFF2-40B4-BE49-F238E27FC236}">
                <a16:creationId xmlns:a16="http://schemas.microsoft.com/office/drawing/2014/main" id="{63ABBB73-4582-AB58-4E5D-80079F337C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8540" y="4527445"/>
            <a:ext cx="1192139" cy="78030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Image result for playstation 1">
            <a:extLst>
              <a:ext uri="{FF2B5EF4-FFF2-40B4-BE49-F238E27FC236}">
                <a16:creationId xmlns:a16="http://schemas.microsoft.com/office/drawing/2014/main" id="{8C855EEC-0DB0-9CC7-10B0-521A13983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0466" y="5944460"/>
            <a:ext cx="1781629" cy="81806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SEGA saturn">
            <a:extLst>
              <a:ext uri="{FF2B5EF4-FFF2-40B4-BE49-F238E27FC236}">
                <a16:creationId xmlns:a16="http://schemas.microsoft.com/office/drawing/2014/main" id="{38D89E26-047D-C896-CC5A-B78BC597AE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4994" y="5344676"/>
            <a:ext cx="1413074" cy="78190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37A4EB1-ED04-A41C-0D39-748609C2001D}"/>
              </a:ext>
            </a:extLst>
          </p:cNvPr>
          <p:cNvSpPr txBox="1"/>
          <p:nvPr/>
        </p:nvSpPr>
        <p:spPr>
          <a:xfrm>
            <a:off x="3261157" y="4560663"/>
            <a:ext cx="998285" cy="215444"/>
          </a:xfrm>
          <a:prstGeom prst="rect">
            <a:avLst/>
          </a:prstGeom>
          <a:noFill/>
        </p:spPr>
        <p:txBody>
          <a:bodyPr wrap="square" rtlCol="0">
            <a:spAutoFit/>
          </a:bodyPr>
          <a:lstStyle/>
          <a:p>
            <a:pPr algn="ctr"/>
            <a:r>
              <a:rPr lang="en-GB" sz="800" dirty="0">
                <a:solidFill>
                  <a:schemeClr val="bg1"/>
                </a:solidFill>
              </a:rPr>
              <a:t>SEGA 32X (1995)</a:t>
            </a:r>
          </a:p>
        </p:txBody>
      </p:sp>
      <p:sp>
        <p:nvSpPr>
          <p:cNvPr id="44" name="TextBox 43">
            <a:extLst>
              <a:ext uri="{FF2B5EF4-FFF2-40B4-BE49-F238E27FC236}">
                <a16:creationId xmlns:a16="http://schemas.microsoft.com/office/drawing/2014/main" id="{822C050E-1011-D81B-861F-0DB03BE61E38}"/>
              </a:ext>
            </a:extLst>
          </p:cNvPr>
          <p:cNvSpPr txBox="1"/>
          <p:nvPr/>
        </p:nvSpPr>
        <p:spPr>
          <a:xfrm>
            <a:off x="3744842" y="5815950"/>
            <a:ext cx="1311853" cy="215444"/>
          </a:xfrm>
          <a:prstGeom prst="rect">
            <a:avLst/>
          </a:prstGeom>
          <a:noFill/>
        </p:spPr>
        <p:txBody>
          <a:bodyPr wrap="square" rtlCol="0">
            <a:spAutoFit/>
          </a:bodyPr>
          <a:lstStyle/>
          <a:p>
            <a:pPr algn="ctr"/>
            <a:r>
              <a:rPr lang="en-GB" sz="800" dirty="0">
                <a:solidFill>
                  <a:schemeClr val="bg1"/>
                </a:solidFill>
              </a:rPr>
              <a:t>PlayStation (1995)</a:t>
            </a:r>
          </a:p>
        </p:txBody>
      </p:sp>
      <p:sp>
        <p:nvSpPr>
          <p:cNvPr id="45" name="TextBox 44">
            <a:extLst>
              <a:ext uri="{FF2B5EF4-FFF2-40B4-BE49-F238E27FC236}">
                <a16:creationId xmlns:a16="http://schemas.microsoft.com/office/drawing/2014/main" id="{85BE3CA6-0042-2661-0151-A9B55E4FAE1A}"/>
              </a:ext>
            </a:extLst>
          </p:cNvPr>
          <p:cNvSpPr txBox="1"/>
          <p:nvPr/>
        </p:nvSpPr>
        <p:spPr>
          <a:xfrm>
            <a:off x="3428991" y="5243906"/>
            <a:ext cx="1192139" cy="215444"/>
          </a:xfrm>
          <a:prstGeom prst="rect">
            <a:avLst/>
          </a:prstGeom>
          <a:noFill/>
        </p:spPr>
        <p:txBody>
          <a:bodyPr wrap="square" rtlCol="0">
            <a:spAutoFit/>
          </a:bodyPr>
          <a:lstStyle/>
          <a:p>
            <a:pPr algn="ctr"/>
            <a:r>
              <a:rPr lang="en-GB" sz="800" dirty="0">
                <a:solidFill>
                  <a:schemeClr val="bg1"/>
                </a:solidFill>
              </a:rPr>
              <a:t>SEGA Saturn (1995)</a:t>
            </a:r>
          </a:p>
        </p:txBody>
      </p:sp>
      <p:pic>
        <p:nvPicPr>
          <p:cNvPr id="49" name="Picture 10" descr="Image result for gameboy pocket">
            <a:extLst>
              <a:ext uri="{FF2B5EF4-FFF2-40B4-BE49-F238E27FC236}">
                <a16:creationId xmlns:a16="http://schemas.microsoft.com/office/drawing/2014/main" id="{7833E7E9-D872-BCE0-92FF-AC5AD050FC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5635" y="4725259"/>
            <a:ext cx="572407" cy="91720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E0532262-6610-2A34-61B4-C39FD87BD9D2}"/>
              </a:ext>
            </a:extLst>
          </p:cNvPr>
          <p:cNvSpPr txBox="1"/>
          <p:nvPr/>
        </p:nvSpPr>
        <p:spPr>
          <a:xfrm>
            <a:off x="4503325" y="5605747"/>
            <a:ext cx="1734168" cy="215444"/>
          </a:xfrm>
          <a:prstGeom prst="rect">
            <a:avLst/>
          </a:prstGeom>
          <a:noFill/>
        </p:spPr>
        <p:txBody>
          <a:bodyPr wrap="square" rtlCol="0">
            <a:spAutoFit/>
          </a:bodyPr>
          <a:lstStyle/>
          <a:p>
            <a:pPr algn="ctr"/>
            <a:r>
              <a:rPr lang="en-GB" sz="800" dirty="0">
                <a:solidFill>
                  <a:schemeClr val="bg1"/>
                </a:solidFill>
              </a:rPr>
              <a:t>Gameboy Pocket (1996)</a:t>
            </a:r>
          </a:p>
        </p:txBody>
      </p:sp>
      <p:pic>
        <p:nvPicPr>
          <p:cNvPr id="52" name="Picture 12" descr="Image result for N64">
            <a:extLst>
              <a:ext uri="{FF2B5EF4-FFF2-40B4-BE49-F238E27FC236}">
                <a16:creationId xmlns:a16="http://schemas.microsoft.com/office/drawing/2014/main" id="{A21420EE-EC67-4187-3008-33E851021E8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604" t="11005" r="4672" b="11005"/>
          <a:stretch/>
        </p:blipFill>
        <p:spPr bwMode="auto">
          <a:xfrm>
            <a:off x="7111692" y="4694532"/>
            <a:ext cx="1403798" cy="803778"/>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EFBA2A75-0767-1ACD-2B89-A332076E8784}"/>
              </a:ext>
            </a:extLst>
          </p:cNvPr>
          <p:cNvSpPr txBox="1"/>
          <p:nvPr/>
        </p:nvSpPr>
        <p:spPr>
          <a:xfrm>
            <a:off x="7275063" y="5366947"/>
            <a:ext cx="1077056" cy="215444"/>
          </a:xfrm>
          <a:prstGeom prst="rect">
            <a:avLst/>
          </a:prstGeom>
          <a:noFill/>
        </p:spPr>
        <p:txBody>
          <a:bodyPr wrap="square" rtlCol="0">
            <a:spAutoFit/>
          </a:bodyPr>
          <a:lstStyle/>
          <a:p>
            <a:pPr algn="ctr"/>
            <a:r>
              <a:rPr lang="en-GB" sz="800" dirty="0">
                <a:solidFill>
                  <a:schemeClr val="bg1"/>
                </a:solidFill>
              </a:rPr>
              <a:t>N64 (1997)</a:t>
            </a:r>
          </a:p>
        </p:txBody>
      </p:sp>
      <p:cxnSp>
        <p:nvCxnSpPr>
          <p:cNvPr id="54" name="Straight Arrow Connector 53">
            <a:extLst>
              <a:ext uri="{FF2B5EF4-FFF2-40B4-BE49-F238E27FC236}">
                <a16:creationId xmlns:a16="http://schemas.microsoft.com/office/drawing/2014/main" id="{FFDDAC16-3BA1-3B6A-2AA4-B622CDD73B3D}"/>
              </a:ext>
            </a:extLst>
          </p:cNvPr>
          <p:cNvCxnSpPr>
            <a:cxnSpLocks/>
          </p:cNvCxnSpPr>
          <p:nvPr/>
        </p:nvCxnSpPr>
        <p:spPr>
          <a:xfrm>
            <a:off x="10094159" y="4263136"/>
            <a:ext cx="0" cy="157284"/>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5" name="Picture 18" descr="Image result for sega dreamcast">
            <a:extLst>
              <a:ext uri="{FF2B5EF4-FFF2-40B4-BE49-F238E27FC236}">
                <a16:creationId xmlns:a16="http://schemas.microsoft.com/office/drawing/2014/main" id="{D0462A71-CFD3-7982-8383-E07989F404F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18606" y="4560663"/>
            <a:ext cx="1687462" cy="817364"/>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5787554-88D8-EF16-3C55-4EC891EC90D4}"/>
              </a:ext>
            </a:extLst>
          </p:cNvPr>
          <p:cNvSpPr txBox="1"/>
          <p:nvPr/>
        </p:nvSpPr>
        <p:spPr>
          <a:xfrm>
            <a:off x="9167832" y="5349312"/>
            <a:ext cx="1838236" cy="215444"/>
          </a:xfrm>
          <a:prstGeom prst="rect">
            <a:avLst/>
          </a:prstGeom>
          <a:noFill/>
        </p:spPr>
        <p:txBody>
          <a:bodyPr wrap="square" rtlCol="0">
            <a:spAutoFit/>
          </a:bodyPr>
          <a:lstStyle/>
          <a:p>
            <a:pPr algn="ctr"/>
            <a:r>
              <a:rPr lang="en-GB" sz="800" dirty="0">
                <a:solidFill>
                  <a:schemeClr val="bg1"/>
                </a:solidFill>
              </a:rPr>
              <a:t>SEGA Dreamcast  (1999)</a:t>
            </a:r>
          </a:p>
        </p:txBody>
      </p:sp>
      <p:pic>
        <p:nvPicPr>
          <p:cNvPr id="57" name="Picture 14" descr="Image result for N64 Goldeneye">
            <a:extLst>
              <a:ext uri="{FF2B5EF4-FFF2-40B4-BE49-F238E27FC236}">
                <a16:creationId xmlns:a16="http://schemas.microsoft.com/office/drawing/2014/main" id="{4F68A8F3-20CE-87ED-2151-12BB8DC0FD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94549" y="5582391"/>
            <a:ext cx="1281516" cy="960051"/>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0BCC16B7-96AE-3FD1-F030-16F617F3B78F}"/>
              </a:ext>
            </a:extLst>
          </p:cNvPr>
          <p:cNvSpPr txBox="1"/>
          <p:nvPr/>
        </p:nvSpPr>
        <p:spPr>
          <a:xfrm>
            <a:off x="6342827" y="6509235"/>
            <a:ext cx="1584960" cy="215444"/>
          </a:xfrm>
          <a:prstGeom prst="rect">
            <a:avLst/>
          </a:prstGeom>
          <a:noFill/>
        </p:spPr>
        <p:txBody>
          <a:bodyPr wrap="square" rtlCol="0">
            <a:spAutoFit/>
          </a:bodyPr>
          <a:lstStyle/>
          <a:p>
            <a:pPr algn="ctr"/>
            <a:r>
              <a:rPr lang="en-GB" sz="800" dirty="0" err="1">
                <a:solidFill>
                  <a:schemeClr val="bg1"/>
                </a:solidFill>
              </a:rPr>
              <a:t>GoldenEye</a:t>
            </a:r>
            <a:r>
              <a:rPr lang="en-GB" sz="800" dirty="0">
                <a:solidFill>
                  <a:schemeClr val="bg1"/>
                </a:solidFill>
              </a:rPr>
              <a:t> © Rare</a:t>
            </a:r>
          </a:p>
        </p:txBody>
      </p:sp>
      <p:pic>
        <p:nvPicPr>
          <p:cNvPr id="59" name="Picture 16" descr="Related image">
            <a:extLst>
              <a:ext uri="{FF2B5EF4-FFF2-40B4-BE49-F238E27FC236}">
                <a16:creationId xmlns:a16="http://schemas.microsoft.com/office/drawing/2014/main" id="{3969A2A9-2773-2C29-E867-8E257CF207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27787" y="5594500"/>
            <a:ext cx="1281516" cy="961136"/>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41BABED8-81F5-A270-3C2A-B02902D6DEDF}"/>
              </a:ext>
            </a:extLst>
          </p:cNvPr>
          <p:cNvSpPr txBox="1"/>
          <p:nvPr/>
        </p:nvSpPr>
        <p:spPr>
          <a:xfrm>
            <a:off x="7664036" y="6501488"/>
            <a:ext cx="1785072" cy="215444"/>
          </a:xfrm>
          <a:prstGeom prst="rect">
            <a:avLst/>
          </a:prstGeom>
          <a:noFill/>
        </p:spPr>
        <p:txBody>
          <a:bodyPr wrap="square" rtlCol="0">
            <a:spAutoFit/>
          </a:bodyPr>
          <a:lstStyle/>
          <a:p>
            <a:pPr algn="ctr"/>
            <a:r>
              <a:rPr lang="en-GB" sz="800" dirty="0" err="1">
                <a:solidFill>
                  <a:schemeClr val="bg1"/>
                </a:solidFill>
              </a:rPr>
              <a:t>MarioKart</a:t>
            </a:r>
            <a:r>
              <a:rPr lang="en-GB" sz="800" dirty="0">
                <a:solidFill>
                  <a:schemeClr val="bg1"/>
                </a:solidFill>
              </a:rPr>
              <a:t> 64 © Nintendo</a:t>
            </a:r>
          </a:p>
        </p:txBody>
      </p:sp>
      <p:sp>
        <p:nvSpPr>
          <p:cNvPr id="3" name="Content Placeholder 2">
            <a:extLst>
              <a:ext uri="{FF2B5EF4-FFF2-40B4-BE49-F238E27FC236}">
                <a16:creationId xmlns:a16="http://schemas.microsoft.com/office/drawing/2014/main" id="{561EA83A-05EC-AE66-51AC-FE89FCF0E4B6}"/>
              </a:ext>
            </a:extLst>
          </p:cNvPr>
          <p:cNvSpPr>
            <a:spLocks noGrp="1"/>
          </p:cNvSpPr>
          <p:nvPr>
            <p:ph idx="1"/>
          </p:nvPr>
        </p:nvSpPr>
        <p:spPr>
          <a:xfrm>
            <a:off x="430784" y="2184658"/>
            <a:ext cx="1291285" cy="372007"/>
          </a:xfrm>
        </p:spPr>
        <p:txBody>
          <a:bodyPr>
            <a:normAutofit fontScale="85000" lnSpcReduction="10000"/>
          </a:bodyPr>
          <a:lstStyle/>
          <a:p>
            <a:r>
              <a:rPr lang="en-GB" dirty="0">
                <a:solidFill>
                  <a:schemeClr val="bg1"/>
                </a:solidFill>
              </a:rPr>
              <a:t>1990s…</a:t>
            </a:r>
          </a:p>
        </p:txBody>
      </p:sp>
    </p:spTree>
    <p:extLst>
      <p:ext uri="{BB962C8B-B14F-4D97-AF65-F5344CB8AC3E}">
        <p14:creationId xmlns:p14="http://schemas.microsoft.com/office/powerpoint/2010/main" val="128071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3" grpId="0"/>
      <p:bldP spid="26" grpId="0"/>
      <p:bldP spid="31" grpId="0"/>
      <p:bldP spid="35" grpId="0"/>
      <p:bldP spid="43" grpId="0"/>
      <p:bldP spid="44" grpId="0"/>
      <p:bldP spid="45" grpId="0"/>
      <p:bldP spid="50" grpId="0"/>
      <p:bldP spid="53" grpId="0"/>
      <p:bldP spid="56" grpId="0"/>
      <p:bldP spid="58"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D310-2A2A-F519-8716-240FAFAA32D4}"/>
              </a:ext>
            </a:extLst>
          </p:cNvPr>
          <p:cNvSpPr>
            <a:spLocks noGrp="1"/>
          </p:cNvSpPr>
          <p:nvPr>
            <p:ph type="title"/>
          </p:nvPr>
        </p:nvSpPr>
        <p:spPr>
          <a:xfrm>
            <a:off x="913795" y="609600"/>
            <a:ext cx="10353761" cy="1326321"/>
          </a:xfrm>
        </p:spPr>
        <p:txBody>
          <a:bodyPr>
            <a:normAutofit/>
          </a:bodyPr>
          <a:lstStyle/>
          <a:p>
            <a:r>
              <a:rPr lang="en-GB" dirty="0"/>
              <a:t>A Brief History of the Games Industry Part 2</a:t>
            </a:r>
          </a:p>
        </p:txBody>
      </p:sp>
      <p:sp>
        <p:nvSpPr>
          <p:cNvPr id="3" name="Content Placeholder 2">
            <a:extLst>
              <a:ext uri="{FF2B5EF4-FFF2-40B4-BE49-F238E27FC236}">
                <a16:creationId xmlns:a16="http://schemas.microsoft.com/office/drawing/2014/main" id="{C2704BE0-DF40-DD20-2EEE-A1726AD5F5FE}"/>
              </a:ext>
            </a:extLst>
          </p:cNvPr>
          <p:cNvSpPr>
            <a:spLocks noGrp="1"/>
          </p:cNvSpPr>
          <p:nvPr>
            <p:ph idx="1"/>
          </p:nvPr>
        </p:nvSpPr>
        <p:spPr>
          <a:xfrm>
            <a:off x="913795" y="2096063"/>
            <a:ext cx="5016860" cy="4343374"/>
          </a:xfrm>
        </p:spPr>
        <p:txBody>
          <a:bodyPr>
            <a:normAutofit fontScale="85000" lnSpcReduction="20000"/>
          </a:bodyPr>
          <a:lstStyle/>
          <a:p>
            <a:pPr>
              <a:lnSpc>
                <a:spcPct val="110000"/>
              </a:lnSpc>
            </a:pPr>
            <a:r>
              <a:rPr lang="en-GB" sz="2200" dirty="0"/>
              <a:t>Continued growth of GUIs</a:t>
            </a:r>
          </a:p>
          <a:p>
            <a:pPr>
              <a:lnSpc>
                <a:spcPct val="110000"/>
              </a:lnSpc>
            </a:pPr>
            <a:r>
              <a:rPr lang="en-GB" sz="2200" dirty="0"/>
              <a:t>Development of dedicated 3D Graphics cards</a:t>
            </a:r>
          </a:p>
          <a:p>
            <a:pPr>
              <a:lnSpc>
                <a:spcPct val="110000"/>
              </a:lnSpc>
            </a:pPr>
            <a:r>
              <a:rPr lang="en-GB" sz="2200" dirty="0"/>
              <a:t>CD Rom became the predominant method for data storage – Cartridges also still in use.</a:t>
            </a:r>
          </a:p>
          <a:p>
            <a:pPr>
              <a:lnSpc>
                <a:spcPct val="110000"/>
              </a:lnSpc>
            </a:pPr>
            <a:r>
              <a:rPr lang="en-GB" sz="2200" dirty="0"/>
              <a:t>Emergence of the Internet and competitive gaming</a:t>
            </a:r>
          </a:p>
          <a:p>
            <a:pPr>
              <a:lnSpc>
                <a:spcPct val="110000"/>
              </a:lnSpc>
            </a:pPr>
            <a:r>
              <a:rPr lang="en-GB" sz="2200" dirty="0"/>
              <a:t>More popular licensing of games</a:t>
            </a:r>
          </a:p>
          <a:p>
            <a:pPr>
              <a:lnSpc>
                <a:spcPct val="110000"/>
              </a:lnSpc>
            </a:pPr>
            <a:r>
              <a:rPr lang="en-GB" sz="2200" dirty="0"/>
              <a:t>Consoles were the dominant platform during this period – Sega </a:t>
            </a:r>
            <a:r>
              <a:rPr lang="en-GB" sz="2200" dirty="0" err="1"/>
              <a:t>Megadrive</a:t>
            </a:r>
            <a:r>
              <a:rPr lang="en-GB" sz="2200" dirty="0"/>
              <a:t>, SNES, N64, PlayStation…</a:t>
            </a:r>
          </a:p>
          <a:p>
            <a:pPr>
              <a:lnSpc>
                <a:spcPct val="110000"/>
              </a:lnSpc>
            </a:pPr>
            <a:r>
              <a:rPr lang="en-GB" sz="2200" dirty="0"/>
              <a:t>Early attempts at VR</a:t>
            </a:r>
          </a:p>
          <a:p>
            <a:pPr>
              <a:lnSpc>
                <a:spcPct val="110000"/>
              </a:lnSpc>
            </a:pPr>
            <a:endParaRPr lang="en-GB" sz="1400" dirty="0"/>
          </a:p>
        </p:txBody>
      </p:sp>
      <p:pic>
        <p:nvPicPr>
          <p:cNvPr id="4" name="Picture 2" descr="Image result for VR in the 90s">
            <a:extLst>
              <a:ext uri="{FF2B5EF4-FFF2-40B4-BE49-F238E27FC236}">
                <a16:creationId xmlns:a16="http://schemas.microsoft.com/office/drawing/2014/main" id="{FFB19898-E654-9785-BD8F-52A2BF78E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260"/>
          <a:stretch/>
        </p:blipFill>
        <p:spPr bwMode="auto">
          <a:xfrm>
            <a:off x="6357257" y="2210935"/>
            <a:ext cx="4833257" cy="3493180"/>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91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4C91-705E-BFBE-1A5C-E9B77C6B96C3}"/>
              </a:ext>
            </a:extLst>
          </p:cNvPr>
          <p:cNvSpPr>
            <a:spLocks noGrp="1"/>
          </p:cNvSpPr>
          <p:nvPr>
            <p:ph type="title"/>
          </p:nvPr>
        </p:nvSpPr>
        <p:spPr>
          <a:xfrm>
            <a:off x="919119" y="75219"/>
            <a:ext cx="10353761" cy="1326321"/>
          </a:xfrm>
        </p:spPr>
        <p:txBody>
          <a:bodyPr/>
          <a:lstStyle/>
          <a:p>
            <a:r>
              <a:rPr lang="en-GB" dirty="0"/>
              <a:t>A Brief History of the Games Industry Part 2</a:t>
            </a:r>
          </a:p>
        </p:txBody>
      </p:sp>
      <p:sp>
        <p:nvSpPr>
          <p:cNvPr id="3" name="Content Placeholder 2">
            <a:extLst>
              <a:ext uri="{FF2B5EF4-FFF2-40B4-BE49-F238E27FC236}">
                <a16:creationId xmlns:a16="http://schemas.microsoft.com/office/drawing/2014/main" id="{8E836012-2D88-9B78-EB16-3959A579D726}"/>
              </a:ext>
            </a:extLst>
          </p:cNvPr>
          <p:cNvSpPr>
            <a:spLocks noGrp="1"/>
          </p:cNvSpPr>
          <p:nvPr>
            <p:ph idx="1"/>
          </p:nvPr>
        </p:nvSpPr>
        <p:spPr>
          <a:xfrm>
            <a:off x="197548" y="1199604"/>
            <a:ext cx="1365766" cy="415316"/>
          </a:xfrm>
        </p:spPr>
        <p:txBody>
          <a:bodyPr>
            <a:normAutofit lnSpcReduction="10000"/>
          </a:bodyPr>
          <a:lstStyle/>
          <a:p>
            <a:r>
              <a:rPr lang="en-GB" dirty="0"/>
              <a:t>1990s…</a:t>
            </a:r>
          </a:p>
        </p:txBody>
      </p:sp>
      <p:grpSp>
        <p:nvGrpSpPr>
          <p:cNvPr id="43" name="Group 42">
            <a:extLst>
              <a:ext uri="{FF2B5EF4-FFF2-40B4-BE49-F238E27FC236}">
                <a16:creationId xmlns:a16="http://schemas.microsoft.com/office/drawing/2014/main" id="{A098DB38-3B71-BAB6-307D-E16C09913E66}"/>
              </a:ext>
            </a:extLst>
          </p:cNvPr>
          <p:cNvGrpSpPr/>
          <p:nvPr/>
        </p:nvGrpSpPr>
        <p:grpSpPr>
          <a:xfrm>
            <a:off x="2396569" y="1860068"/>
            <a:ext cx="2601757" cy="2062346"/>
            <a:chOff x="1260032" y="1587723"/>
            <a:chExt cx="2773881" cy="2330104"/>
          </a:xfrm>
        </p:grpSpPr>
        <p:pic>
          <p:nvPicPr>
            <p:cNvPr id="6" name="Picture 8" descr="Image result for Doom 1">
              <a:extLst>
                <a:ext uri="{FF2B5EF4-FFF2-40B4-BE49-F238E27FC236}">
                  <a16:creationId xmlns:a16="http://schemas.microsoft.com/office/drawing/2014/main" id="{79DAC661-F45A-DBC8-B728-D890AB339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782" y="1770863"/>
              <a:ext cx="2700131" cy="19166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4F0368D-375A-D02F-0F45-4B57397CBEEE}"/>
                </a:ext>
              </a:extLst>
            </p:cNvPr>
            <p:cNvSpPr txBox="1"/>
            <p:nvPr/>
          </p:nvSpPr>
          <p:spPr>
            <a:xfrm>
              <a:off x="1260032" y="1587723"/>
              <a:ext cx="755215" cy="243415"/>
            </a:xfrm>
            <a:prstGeom prst="rect">
              <a:avLst/>
            </a:prstGeom>
            <a:noFill/>
          </p:spPr>
          <p:txBody>
            <a:bodyPr wrap="square" rtlCol="0">
              <a:spAutoFit/>
            </a:bodyPr>
            <a:lstStyle/>
            <a:p>
              <a:r>
                <a:rPr lang="en-GB" sz="800" dirty="0"/>
                <a:t>Doom © Id</a:t>
              </a:r>
            </a:p>
          </p:txBody>
        </p:sp>
        <p:sp>
          <p:nvSpPr>
            <p:cNvPr id="13" name="TextBox 12">
              <a:extLst>
                <a:ext uri="{FF2B5EF4-FFF2-40B4-BE49-F238E27FC236}">
                  <a16:creationId xmlns:a16="http://schemas.microsoft.com/office/drawing/2014/main" id="{1871417F-CE45-20B4-1FEA-6DC1EBB19F27}"/>
                </a:ext>
              </a:extLst>
            </p:cNvPr>
            <p:cNvSpPr txBox="1"/>
            <p:nvPr/>
          </p:nvSpPr>
          <p:spPr>
            <a:xfrm>
              <a:off x="1333782" y="3702383"/>
              <a:ext cx="2700131" cy="215444"/>
            </a:xfrm>
            <a:prstGeom prst="rect">
              <a:avLst/>
            </a:prstGeom>
            <a:noFill/>
          </p:spPr>
          <p:txBody>
            <a:bodyPr wrap="square" rtlCol="0">
              <a:spAutoFit/>
            </a:bodyPr>
            <a:lstStyle/>
            <a:p>
              <a:pPr algn="ctr"/>
              <a:r>
                <a:rPr lang="en-GB" sz="800" dirty="0"/>
                <a:t>Doom – Carmack &amp; Romero (1993)</a:t>
              </a:r>
            </a:p>
          </p:txBody>
        </p:sp>
      </p:grpSp>
      <p:grpSp>
        <p:nvGrpSpPr>
          <p:cNvPr id="62" name="Group 61">
            <a:extLst>
              <a:ext uri="{FF2B5EF4-FFF2-40B4-BE49-F238E27FC236}">
                <a16:creationId xmlns:a16="http://schemas.microsoft.com/office/drawing/2014/main" id="{4D9474A6-E643-E7DB-146C-DAD32E9F4713}"/>
              </a:ext>
            </a:extLst>
          </p:cNvPr>
          <p:cNvGrpSpPr/>
          <p:nvPr/>
        </p:nvGrpSpPr>
        <p:grpSpPr>
          <a:xfrm>
            <a:off x="10046990" y="4688613"/>
            <a:ext cx="1818331" cy="2048322"/>
            <a:chOff x="8663905" y="1600047"/>
            <a:chExt cx="2242279" cy="2323289"/>
          </a:xfrm>
        </p:grpSpPr>
        <p:pic>
          <p:nvPicPr>
            <p:cNvPr id="4" name="Picture 2" descr="Image result for half life">
              <a:extLst>
                <a:ext uri="{FF2B5EF4-FFF2-40B4-BE49-F238E27FC236}">
                  <a16:creationId xmlns:a16="http://schemas.microsoft.com/office/drawing/2014/main" id="{64746591-EE41-724F-A94D-9C2666825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09" r="16179"/>
            <a:stretch>
              <a:fillRect/>
            </a:stretch>
          </p:blipFill>
          <p:spPr bwMode="auto">
            <a:xfrm>
              <a:off x="8673904" y="1789377"/>
              <a:ext cx="2232280" cy="19166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F56AE5-61FA-45EF-FDC5-4D6ED067D607}"/>
                </a:ext>
              </a:extLst>
            </p:cNvPr>
            <p:cNvSpPr txBox="1"/>
            <p:nvPr/>
          </p:nvSpPr>
          <p:spPr>
            <a:xfrm>
              <a:off x="8663905" y="1600047"/>
              <a:ext cx="1139862" cy="234432"/>
            </a:xfrm>
            <a:prstGeom prst="rect">
              <a:avLst/>
            </a:prstGeom>
            <a:noFill/>
          </p:spPr>
          <p:txBody>
            <a:bodyPr wrap="square" rtlCol="0">
              <a:spAutoFit/>
            </a:bodyPr>
            <a:lstStyle/>
            <a:p>
              <a:r>
                <a:rPr lang="en-GB" sz="700" dirty="0"/>
                <a:t>Half Life © Valve</a:t>
              </a:r>
            </a:p>
          </p:txBody>
        </p:sp>
        <p:sp>
          <p:nvSpPr>
            <p:cNvPr id="14" name="TextBox 13">
              <a:extLst>
                <a:ext uri="{FF2B5EF4-FFF2-40B4-BE49-F238E27FC236}">
                  <a16:creationId xmlns:a16="http://schemas.microsoft.com/office/drawing/2014/main" id="{919838DA-5FCA-B00A-3DE1-B5C3C2480094}"/>
                </a:ext>
              </a:extLst>
            </p:cNvPr>
            <p:cNvSpPr txBox="1"/>
            <p:nvPr/>
          </p:nvSpPr>
          <p:spPr>
            <a:xfrm>
              <a:off x="8673900" y="3707892"/>
              <a:ext cx="2232279" cy="215444"/>
            </a:xfrm>
            <a:prstGeom prst="rect">
              <a:avLst/>
            </a:prstGeom>
            <a:noFill/>
          </p:spPr>
          <p:txBody>
            <a:bodyPr wrap="square" rtlCol="0">
              <a:spAutoFit/>
            </a:bodyPr>
            <a:lstStyle/>
            <a:p>
              <a:pPr algn="ctr"/>
              <a:r>
                <a:rPr lang="en-GB" sz="800" dirty="0"/>
                <a:t>Half-Life (1998)</a:t>
              </a:r>
            </a:p>
          </p:txBody>
        </p:sp>
      </p:grpSp>
      <p:grpSp>
        <p:nvGrpSpPr>
          <p:cNvPr id="44" name="Group 43">
            <a:extLst>
              <a:ext uri="{FF2B5EF4-FFF2-40B4-BE49-F238E27FC236}">
                <a16:creationId xmlns:a16="http://schemas.microsoft.com/office/drawing/2014/main" id="{C84BF96E-995A-A5A1-8A88-4C8D5D8BDD15}"/>
              </a:ext>
            </a:extLst>
          </p:cNvPr>
          <p:cNvGrpSpPr/>
          <p:nvPr/>
        </p:nvGrpSpPr>
        <p:grpSpPr>
          <a:xfrm>
            <a:off x="5110550" y="1860068"/>
            <a:ext cx="2044395" cy="2046100"/>
            <a:chOff x="4033913" y="1587723"/>
            <a:chExt cx="2113437" cy="2321440"/>
          </a:xfrm>
        </p:grpSpPr>
        <p:pic>
          <p:nvPicPr>
            <p:cNvPr id="5" name="Picture 6" descr="Image result for quake i">
              <a:extLst>
                <a:ext uri="{FF2B5EF4-FFF2-40B4-BE49-F238E27FC236}">
                  <a16:creationId xmlns:a16="http://schemas.microsoft.com/office/drawing/2014/main" id="{B6E2AB5F-9A01-5742-FAEE-B837F8CFF4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7" t="2516" r="12912" b="2562"/>
            <a:stretch>
              <a:fillRect/>
            </a:stretch>
          </p:blipFill>
          <p:spPr bwMode="auto">
            <a:xfrm>
              <a:off x="4106892" y="1767088"/>
              <a:ext cx="2040458" cy="1924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36DA7C-4EB8-D314-59EA-BAF1F1948995}"/>
                </a:ext>
              </a:extLst>
            </p:cNvPr>
            <p:cNvSpPr txBox="1"/>
            <p:nvPr/>
          </p:nvSpPr>
          <p:spPr>
            <a:xfrm>
              <a:off x="4033913" y="1587723"/>
              <a:ext cx="924517" cy="215444"/>
            </a:xfrm>
            <a:prstGeom prst="rect">
              <a:avLst/>
            </a:prstGeom>
            <a:noFill/>
          </p:spPr>
          <p:txBody>
            <a:bodyPr wrap="square" rtlCol="0">
              <a:spAutoFit/>
            </a:bodyPr>
            <a:lstStyle/>
            <a:p>
              <a:r>
                <a:rPr lang="en-GB" sz="800" dirty="0"/>
                <a:t>Quake I © Id</a:t>
              </a:r>
            </a:p>
          </p:txBody>
        </p:sp>
        <p:sp>
          <p:nvSpPr>
            <p:cNvPr id="15" name="TextBox 14">
              <a:extLst>
                <a:ext uri="{FF2B5EF4-FFF2-40B4-BE49-F238E27FC236}">
                  <a16:creationId xmlns:a16="http://schemas.microsoft.com/office/drawing/2014/main" id="{D155876E-CA09-C6F8-E70C-9F7F8D2816E7}"/>
                </a:ext>
              </a:extLst>
            </p:cNvPr>
            <p:cNvSpPr txBox="1"/>
            <p:nvPr/>
          </p:nvSpPr>
          <p:spPr>
            <a:xfrm>
              <a:off x="4106891" y="3693719"/>
              <a:ext cx="2040456" cy="215444"/>
            </a:xfrm>
            <a:prstGeom prst="rect">
              <a:avLst/>
            </a:prstGeom>
            <a:noFill/>
          </p:spPr>
          <p:txBody>
            <a:bodyPr wrap="square" rtlCol="0">
              <a:spAutoFit/>
            </a:bodyPr>
            <a:lstStyle/>
            <a:p>
              <a:pPr algn="ctr"/>
              <a:r>
                <a:rPr lang="en-GB" sz="800" dirty="0"/>
                <a:t>Quake I – Camack &amp; Romero (1996)</a:t>
              </a:r>
            </a:p>
          </p:txBody>
        </p:sp>
      </p:grpSp>
      <p:grpSp>
        <p:nvGrpSpPr>
          <p:cNvPr id="56" name="Group 55">
            <a:extLst>
              <a:ext uri="{FF2B5EF4-FFF2-40B4-BE49-F238E27FC236}">
                <a16:creationId xmlns:a16="http://schemas.microsoft.com/office/drawing/2014/main" id="{13817F41-AC35-EA3B-1E12-24ACC0EC2972}"/>
              </a:ext>
            </a:extLst>
          </p:cNvPr>
          <p:cNvGrpSpPr/>
          <p:nvPr/>
        </p:nvGrpSpPr>
        <p:grpSpPr>
          <a:xfrm>
            <a:off x="7759030" y="4666769"/>
            <a:ext cx="2261760" cy="2070166"/>
            <a:chOff x="7345678" y="4618090"/>
            <a:chExt cx="2261760" cy="2070166"/>
          </a:xfrm>
        </p:grpSpPr>
        <p:pic>
          <p:nvPicPr>
            <p:cNvPr id="3074" name="Picture 2" descr="Unreal(1998)★★★ An Amazing overlooked Game with Great graphics and Gameplay">
              <a:extLst>
                <a:ext uri="{FF2B5EF4-FFF2-40B4-BE49-F238E27FC236}">
                  <a16:creationId xmlns:a16="http://schemas.microsoft.com/office/drawing/2014/main" id="{C2BFE46E-79BA-FDC5-16EC-AC1D7DC7D6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768"/>
            <a:stretch>
              <a:fillRect/>
            </a:stretch>
          </p:blipFill>
          <p:spPr bwMode="auto">
            <a:xfrm>
              <a:off x="7458360" y="4782226"/>
              <a:ext cx="2140863" cy="16905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6259FAF-8C74-538C-E2F9-2D644EB85AB2}"/>
                </a:ext>
              </a:extLst>
            </p:cNvPr>
            <p:cNvSpPr txBox="1"/>
            <p:nvPr/>
          </p:nvSpPr>
          <p:spPr>
            <a:xfrm>
              <a:off x="7458357" y="6472812"/>
              <a:ext cx="2149081" cy="215444"/>
            </a:xfrm>
            <a:prstGeom prst="rect">
              <a:avLst/>
            </a:prstGeom>
            <a:noFill/>
          </p:spPr>
          <p:txBody>
            <a:bodyPr wrap="square" rtlCol="0">
              <a:spAutoFit/>
            </a:bodyPr>
            <a:lstStyle/>
            <a:p>
              <a:pPr algn="ctr"/>
              <a:r>
                <a:rPr lang="en-GB" sz="800" dirty="0"/>
                <a:t>Unreal – Bleszinski &amp; Schmalz (1998)</a:t>
              </a:r>
            </a:p>
          </p:txBody>
        </p:sp>
        <p:sp>
          <p:nvSpPr>
            <p:cNvPr id="12" name="TextBox 11">
              <a:extLst>
                <a:ext uri="{FF2B5EF4-FFF2-40B4-BE49-F238E27FC236}">
                  <a16:creationId xmlns:a16="http://schemas.microsoft.com/office/drawing/2014/main" id="{38684899-5A6A-02F0-BCCA-1D85DBDB0386}"/>
                </a:ext>
              </a:extLst>
            </p:cNvPr>
            <p:cNvSpPr txBox="1"/>
            <p:nvPr/>
          </p:nvSpPr>
          <p:spPr>
            <a:xfrm>
              <a:off x="7345678" y="4618090"/>
              <a:ext cx="924517" cy="200055"/>
            </a:xfrm>
            <a:prstGeom prst="rect">
              <a:avLst/>
            </a:prstGeom>
            <a:noFill/>
          </p:spPr>
          <p:txBody>
            <a:bodyPr wrap="square" rtlCol="0">
              <a:spAutoFit/>
            </a:bodyPr>
            <a:lstStyle/>
            <a:p>
              <a:r>
                <a:rPr lang="en-GB" sz="700" dirty="0"/>
                <a:t>Unreal © Epic</a:t>
              </a:r>
            </a:p>
          </p:txBody>
        </p:sp>
      </p:grpSp>
      <p:cxnSp>
        <p:nvCxnSpPr>
          <p:cNvPr id="29" name="Straight Arrow Connector 28">
            <a:extLst>
              <a:ext uri="{FF2B5EF4-FFF2-40B4-BE49-F238E27FC236}">
                <a16:creationId xmlns:a16="http://schemas.microsoft.com/office/drawing/2014/main" id="{16A412F4-F9C0-EF12-2959-1D0A20BF16F8}"/>
              </a:ext>
            </a:extLst>
          </p:cNvPr>
          <p:cNvCxnSpPr>
            <a:cxnSpLocks/>
          </p:cNvCxnSpPr>
          <p:nvPr/>
        </p:nvCxnSpPr>
        <p:spPr>
          <a:xfrm flipV="1">
            <a:off x="6760849" y="3948540"/>
            <a:ext cx="0" cy="341383"/>
          </a:xfrm>
          <a:prstGeom prst="straightConnector1">
            <a:avLst/>
          </a:prstGeom>
          <a:ln w="38100">
            <a:solidFill>
              <a:srgbClr val="00B050"/>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600C5335-8400-C7D8-03B7-4D40B6A8ABB5}"/>
              </a:ext>
            </a:extLst>
          </p:cNvPr>
          <p:cNvGrpSpPr/>
          <p:nvPr/>
        </p:nvGrpSpPr>
        <p:grpSpPr>
          <a:xfrm>
            <a:off x="7322551" y="1831122"/>
            <a:ext cx="2256653" cy="2095412"/>
            <a:chOff x="5144161" y="4592839"/>
            <a:chExt cx="2256653" cy="2095412"/>
          </a:xfrm>
        </p:grpSpPr>
        <p:pic>
          <p:nvPicPr>
            <p:cNvPr id="26" name="Picture 14" descr="Image result for N64 Goldeneye">
              <a:extLst>
                <a:ext uri="{FF2B5EF4-FFF2-40B4-BE49-F238E27FC236}">
                  <a16:creationId xmlns:a16="http://schemas.microsoft.com/office/drawing/2014/main" id="{A7090592-72B8-2B8A-6561-3844ACE8F8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4162" y="4782231"/>
              <a:ext cx="2256652" cy="169057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DC41CBC-CC81-DF69-B3DF-D062886A8225}"/>
                </a:ext>
              </a:extLst>
            </p:cNvPr>
            <p:cNvSpPr txBox="1"/>
            <p:nvPr/>
          </p:nvSpPr>
          <p:spPr>
            <a:xfrm>
              <a:off x="5144162" y="4592839"/>
              <a:ext cx="970961" cy="200055"/>
            </a:xfrm>
            <a:prstGeom prst="rect">
              <a:avLst/>
            </a:prstGeom>
            <a:noFill/>
          </p:spPr>
          <p:txBody>
            <a:bodyPr wrap="square" rtlCol="0">
              <a:spAutoFit/>
            </a:bodyPr>
            <a:lstStyle/>
            <a:p>
              <a:r>
                <a:rPr lang="en-GB" sz="700" dirty="0" err="1"/>
                <a:t>GoldenEye</a:t>
              </a:r>
              <a:r>
                <a:rPr lang="en-GB" sz="700" dirty="0"/>
                <a:t> © Rare</a:t>
              </a:r>
            </a:p>
          </p:txBody>
        </p:sp>
        <p:sp>
          <p:nvSpPr>
            <p:cNvPr id="33" name="TextBox 32">
              <a:extLst>
                <a:ext uri="{FF2B5EF4-FFF2-40B4-BE49-F238E27FC236}">
                  <a16:creationId xmlns:a16="http://schemas.microsoft.com/office/drawing/2014/main" id="{F4D387D3-33BC-43A1-DE19-4976C6AB989E}"/>
                </a:ext>
              </a:extLst>
            </p:cNvPr>
            <p:cNvSpPr txBox="1"/>
            <p:nvPr/>
          </p:nvSpPr>
          <p:spPr>
            <a:xfrm>
              <a:off x="5144161" y="6472807"/>
              <a:ext cx="2256456" cy="215444"/>
            </a:xfrm>
            <a:prstGeom prst="rect">
              <a:avLst/>
            </a:prstGeom>
            <a:noFill/>
          </p:spPr>
          <p:txBody>
            <a:bodyPr wrap="square" rtlCol="0">
              <a:spAutoFit/>
            </a:bodyPr>
            <a:lstStyle/>
            <a:p>
              <a:pPr algn="ctr"/>
              <a:r>
                <a:rPr lang="en-GB" sz="800" dirty="0" err="1"/>
                <a:t>GoldenEye</a:t>
              </a:r>
              <a:r>
                <a:rPr lang="en-GB" sz="800" dirty="0"/>
                <a:t> – Hollis &amp; </a:t>
              </a:r>
              <a:r>
                <a:rPr lang="en-GB" sz="800" dirty="0" err="1"/>
                <a:t>Botwood</a:t>
              </a:r>
              <a:r>
                <a:rPr lang="en-GB" sz="800" dirty="0"/>
                <a:t> (1997)</a:t>
              </a:r>
            </a:p>
          </p:txBody>
        </p:sp>
      </p:grpSp>
      <p:cxnSp>
        <p:nvCxnSpPr>
          <p:cNvPr id="35" name="Straight Arrow Connector 34">
            <a:extLst>
              <a:ext uri="{FF2B5EF4-FFF2-40B4-BE49-F238E27FC236}">
                <a16:creationId xmlns:a16="http://schemas.microsoft.com/office/drawing/2014/main" id="{D0D91C9F-1BD2-B13C-CFD0-F070875D8A90}"/>
              </a:ext>
            </a:extLst>
          </p:cNvPr>
          <p:cNvCxnSpPr>
            <a:cxnSpLocks/>
          </p:cNvCxnSpPr>
          <p:nvPr/>
        </p:nvCxnSpPr>
        <p:spPr>
          <a:xfrm flipV="1">
            <a:off x="4507738" y="3948540"/>
            <a:ext cx="0" cy="332699"/>
          </a:xfrm>
          <a:prstGeom prst="straightConnector1">
            <a:avLst/>
          </a:prstGeom>
          <a:ln w="38100">
            <a:solidFill>
              <a:srgbClr val="00B050"/>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DC99FBC9-773E-E68A-5AB7-FF083D549CC1}"/>
              </a:ext>
            </a:extLst>
          </p:cNvPr>
          <p:cNvGrpSpPr/>
          <p:nvPr/>
        </p:nvGrpSpPr>
        <p:grpSpPr>
          <a:xfrm>
            <a:off x="145908" y="4615060"/>
            <a:ext cx="2738109" cy="2077150"/>
            <a:chOff x="145908" y="4615060"/>
            <a:chExt cx="2738109" cy="2077150"/>
          </a:xfrm>
        </p:grpSpPr>
        <p:pic>
          <p:nvPicPr>
            <p:cNvPr id="3078" name="Picture 6" descr="Lemmings | 1991 | SEGA | Platform Game | Play Free | Arcader.com">
              <a:extLst>
                <a:ext uri="{FF2B5EF4-FFF2-40B4-BE49-F238E27FC236}">
                  <a16:creationId xmlns:a16="http://schemas.microsoft.com/office/drawing/2014/main" id="{D2C72CBD-9C32-736E-BF23-AFA9954189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404" r="4280"/>
            <a:stretch>
              <a:fillRect/>
            </a:stretch>
          </p:blipFill>
          <p:spPr bwMode="auto">
            <a:xfrm>
              <a:off x="145909" y="4803026"/>
              <a:ext cx="2738108" cy="168662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C193826-B36B-9CA7-59A3-167838C351F7}"/>
                </a:ext>
              </a:extLst>
            </p:cNvPr>
            <p:cNvSpPr txBox="1"/>
            <p:nvPr/>
          </p:nvSpPr>
          <p:spPr>
            <a:xfrm>
              <a:off x="171170" y="4615060"/>
              <a:ext cx="1267912" cy="200055"/>
            </a:xfrm>
            <a:prstGeom prst="rect">
              <a:avLst/>
            </a:prstGeom>
            <a:noFill/>
          </p:spPr>
          <p:txBody>
            <a:bodyPr wrap="square" rtlCol="0">
              <a:spAutoFit/>
            </a:bodyPr>
            <a:lstStyle/>
            <a:p>
              <a:r>
                <a:rPr lang="en-GB" sz="700" dirty="0"/>
                <a:t>Lemmings © DMA Design</a:t>
              </a:r>
            </a:p>
          </p:txBody>
        </p:sp>
        <p:sp>
          <p:nvSpPr>
            <p:cNvPr id="38" name="TextBox 37">
              <a:extLst>
                <a:ext uri="{FF2B5EF4-FFF2-40B4-BE49-F238E27FC236}">
                  <a16:creationId xmlns:a16="http://schemas.microsoft.com/office/drawing/2014/main" id="{FCF0F229-500C-6473-7C8B-1F7BF3136D39}"/>
                </a:ext>
              </a:extLst>
            </p:cNvPr>
            <p:cNvSpPr txBox="1"/>
            <p:nvPr/>
          </p:nvSpPr>
          <p:spPr>
            <a:xfrm>
              <a:off x="145908" y="6476766"/>
              <a:ext cx="2738106" cy="215444"/>
            </a:xfrm>
            <a:prstGeom prst="rect">
              <a:avLst/>
            </a:prstGeom>
            <a:noFill/>
          </p:spPr>
          <p:txBody>
            <a:bodyPr wrap="square" rtlCol="0">
              <a:spAutoFit/>
            </a:bodyPr>
            <a:lstStyle/>
            <a:p>
              <a:pPr algn="ctr"/>
              <a:r>
                <a:rPr lang="en-GB" sz="800" dirty="0"/>
                <a:t>Lemmings – Jones, Kay &amp; Dailly (1991)</a:t>
              </a:r>
            </a:p>
          </p:txBody>
        </p:sp>
      </p:grpSp>
      <p:grpSp>
        <p:nvGrpSpPr>
          <p:cNvPr id="54" name="Group 53">
            <a:extLst>
              <a:ext uri="{FF2B5EF4-FFF2-40B4-BE49-F238E27FC236}">
                <a16:creationId xmlns:a16="http://schemas.microsoft.com/office/drawing/2014/main" id="{E8792E26-9645-0D34-B899-1FE52CD994B7}"/>
              </a:ext>
            </a:extLst>
          </p:cNvPr>
          <p:cNvGrpSpPr/>
          <p:nvPr/>
        </p:nvGrpSpPr>
        <p:grpSpPr>
          <a:xfrm>
            <a:off x="9758856" y="1903454"/>
            <a:ext cx="2130018" cy="2171991"/>
            <a:chOff x="9562058" y="4646128"/>
            <a:chExt cx="2130018" cy="2171991"/>
          </a:xfrm>
        </p:grpSpPr>
        <p:pic>
          <p:nvPicPr>
            <p:cNvPr id="3076" name="Picture 4" descr="Unreal Tournament - It's called unreal... because it is">
              <a:extLst>
                <a:ext uri="{FF2B5EF4-FFF2-40B4-BE49-F238E27FC236}">
                  <a16:creationId xmlns:a16="http://schemas.microsoft.com/office/drawing/2014/main" id="{D0955683-644A-70A0-45DE-DCD5B213DC9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790" r="10496"/>
            <a:stretch>
              <a:fillRect/>
            </a:stretch>
          </p:blipFill>
          <p:spPr bwMode="auto">
            <a:xfrm>
              <a:off x="9656963" y="4799072"/>
              <a:ext cx="2035113" cy="16905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79B4B3B-422E-31C4-EBD7-DCF3FB708F01}"/>
                </a:ext>
              </a:extLst>
            </p:cNvPr>
            <p:cNvSpPr txBox="1"/>
            <p:nvPr/>
          </p:nvSpPr>
          <p:spPr>
            <a:xfrm>
              <a:off x="9656961" y="6479565"/>
              <a:ext cx="2035113" cy="338554"/>
            </a:xfrm>
            <a:prstGeom prst="rect">
              <a:avLst/>
            </a:prstGeom>
            <a:noFill/>
          </p:spPr>
          <p:txBody>
            <a:bodyPr wrap="square" rtlCol="0">
              <a:spAutoFit/>
            </a:bodyPr>
            <a:lstStyle/>
            <a:p>
              <a:pPr algn="ctr"/>
              <a:r>
                <a:rPr lang="en-GB" sz="800" dirty="0"/>
                <a:t>Unreal Tournament– Bleszinski &amp; Schmalz (1999)</a:t>
              </a:r>
            </a:p>
          </p:txBody>
        </p:sp>
        <p:sp>
          <p:nvSpPr>
            <p:cNvPr id="25" name="TextBox 24">
              <a:extLst>
                <a:ext uri="{FF2B5EF4-FFF2-40B4-BE49-F238E27FC236}">
                  <a16:creationId xmlns:a16="http://schemas.microsoft.com/office/drawing/2014/main" id="{FB315E43-2119-74AB-B8A1-5F6EB09BCEAE}"/>
                </a:ext>
              </a:extLst>
            </p:cNvPr>
            <p:cNvSpPr txBox="1"/>
            <p:nvPr/>
          </p:nvSpPr>
          <p:spPr>
            <a:xfrm>
              <a:off x="9562058" y="4646128"/>
              <a:ext cx="1345666" cy="200055"/>
            </a:xfrm>
            <a:prstGeom prst="rect">
              <a:avLst/>
            </a:prstGeom>
            <a:noFill/>
          </p:spPr>
          <p:txBody>
            <a:bodyPr wrap="square" rtlCol="0">
              <a:spAutoFit/>
            </a:bodyPr>
            <a:lstStyle/>
            <a:p>
              <a:r>
                <a:rPr lang="en-GB" sz="700" dirty="0"/>
                <a:t>Unreal Tournament © Epic</a:t>
              </a:r>
            </a:p>
          </p:txBody>
        </p:sp>
      </p:grpSp>
      <p:cxnSp>
        <p:nvCxnSpPr>
          <p:cNvPr id="46" name="Straight Arrow Connector 45">
            <a:extLst>
              <a:ext uri="{FF2B5EF4-FFF2-40B4-BE49-F238E27FC236}">
                <a16:creationId xmlns:a16="http://schemas.microsoft.com/office/drawing/2014/main" id="{F7C34F33-FA4E-C883-AE50-6B8616EE17BE}"/>
              </a:ext>
            </a:extLst>
          </p:cNvPr>
          <p:cNvCxnSpPr>
            <a:cxnSpLocks/>
          </p:cNvCxnSpPr>
          <p:nvPr/>
        </p:nvCxnSpPr>
        <p:spPr>
          <a:xfrm flipV="1">
            <a:off x="1001731" y="3948539"/>
            <a:ext cx="0" cy="332699"/>
          </a:xfrm>
          <a:prstGeom prst="straightConnector1">
            <a:avLst/>
          </a:prstGeom>
          <a:ln w="38100">
            <a:solidFill>
              <a:srgbClr val="00B050"/>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088" name="Group 3087">
            <a:extLst>
              <a:ext uri="{FF2B5EF4-FFF2-40B4-BE49-F238E27FC236}">
                <a16:creationId xmlns:a16="http://schemas.microsoft.com/office/drawing/2014/main" id="{6989873E-29BC-02E9-C97D-A47D3E2964F2}"/>
              </a:ext>
            </a:extLst>
          </p:cNvPr>
          <p:cNvGrpSpPr/>
          <p:nvPr/>
        </p:nvGrpSpPr>
        <p:grpSpPr>
          <a:xfrm>
            <a:off x="155805" y="1831122"/>
            <a:ext cx="2150252" cy="2184568"/>
            <a:chOff x="29463" y="1831122"/>
            <a:chExt cx="2150252" cy="2184568"/>
          </a:xfrm>
        </p:grpSpPr>
        <p:pic>
          <p:nvPicPr>
            <p:cNvPr id="3080" name="Picture 8">
              <a:extLst>
                <a:ext uri="{FF2B5EF4-FFF2-40B4-BE49-F238E27FC236}">
                  <a16:creationId xmlns:a16="http://schemas.microsoft.com/office/drawing/2014/main" id="{447E38D2-77FC-694D-40C1-04392E809D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056" y="2015355"/>
              <a:ext cx="1909067" cy="1670434"/>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0B135E5C-8567-F9FE-868D-4F6260F2FA24}"/>
                </a:ext>
              </a:extLst>
            </p:cNvPr>
            <p:cNvSpPr txBox="1"/>
            <p:nvPr/>
          </p:nvSpPr>
          <p:spPr>
            <a:xfrm>
              <a:off x="105664" y="1831122"/>
              <a:ext cx="1457650" cy="200055"/>
            </a:xfrm>
            <a:prstGeom prst="rect">
              <a:avLst/>
            </a:prstGeom>
            <a:noFill/>
          </p:spPr>
          <p:txBody>
            <a:bodyPr wrap="square" rtlCol="0">
              <a:spAutoFit/>
            </a:bodyPr>
            <a:lstStyle/>
            <a:p>
              <a:r>
                <a:rPr lang="en-GB" sz="700" dirty="0"/>
                <a:t>Super Mario World © Nintendo</a:t>
              </a:r>
            </a:p>
          </p:txBody>
        </p:sp>
        <p:sp>
          <p:nvSpPr>
            <p:cNvPr id="50" name="TextBox 49">
              <a:extLst>
                <a:ext uri="{FF2B5EF4-FFF2-40B4-BE49-F238E27FC236}">
                  <a16:creationId xmlns:a16="http://schemas.microsoft.com/office/drawing/2014/main" id="{0A1A3465-F6B2-3144-8AC7-64CCB24AAE98}"/>
                </a:ext>
              </a:extLst>
            </p:cNvPr>
            <p:cNvSpPr txBox="1"/>
            <p:nvPr/>
          </p:nvSpPr>
          <p:spPr>
            <a:xfrm>
              <a:off x="29463" y="3677136"/>
              <a:ext cx="2150252" cy="338554"/>
            </a:xfrm>
            <a:prstGeom prst="rect">
              <a:avLst/>
            </a:prstGeom>
            <a:noFill/>
          </p:spPr>
          <p:txBody>
            <a:bodyPr wrap="square" rtlCol="0">
              <a:spAutoFit/>
            </a:bodyPr>
            <a:lstStyle/>
            <a:p>
              <a:pPr algn="ctr"/>
              <a:r>
                <a:rPr lang="en-GB" sz="800" dirty="0"/>
                <a:t>Super Mario World  – Miyamoto &amp; Tezuka (1990)</a:t>
              </a:r>
            </a:p>
          </p:txBody>
        </p:sp>
      </p:grpSp>
      <p:grpSp>
        <p:nvGrpSpPr>
          <p:cNvPr id="58" name="Group 57">
            <a:extLst>
              <a:ext uri="{FF2B5EF4-FFF2-40B4-BE49-F238E27FC236}">
                <a16:creationId xmlns:a16="http://schemas.microsoft.com/office/drawing/2014/main" id="{82A9CDFA-193E-2E64-EEBD-A82B40DA40A5}"/>
              </a:ext>
            </a:extLst>
          </p:cNvPr>
          <p:cNvGrpSpPr/>
          <p:nvPr/>
        </p:nvGrpSpPr>
        <p:grpSpPr>
          <a:xfrm>
            <a:off x="5603770" y="4631306"/>
            <a:ext cx="2214709" cy="2065524"/>
            <a:chOff x="2884013" y="4609016"/>
            <a:chExt cx="2214709" cy="2065524"/>
          </a:xfrm>
        </p:grpSpPr>
        <p:pic>
          <p:nvPicPr>
            <p:cNvPr id="3082" name="Picture 10">
              <a:extLst>
                <a:ext uri="{FF2B5EF4-FFF2-40B4-BE49-F238E27FC236}">
                  <a16:creationId xmlns:a16="http://schemas.microsoft.com/office/drawing/2014/main" id="{D9CC8279-2EC2-D05F-0623-FABC63F3276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01" r="1989"/>
            <a:stretch>
              <a:fillRect/>
            </a:stretch>
          </p:blipFill>
          <p:spPr bwMode="auto">
            <a:xfrm>
              <a:off x="2934548" y="4777741"/>
              <a:ext cx="2164174" cy="169057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056F3F73-1483-72BB-D21F-C57BAE1BFBF3}"/>
                </a:ext>
              </a:extLst>
            </p:cNvPr>
            <p:cNvSpPr txBox="1"/>
            <p:nvPr/>
          </p:nvSpPr>
          <p:spPr>
            <a:xfrm>
              <a:off x="2884013" y="4609016"/>
              <a:ext cx="1375057" cy="200055"/>
            </a:xfrm>
            <a:prstGeom prst="rect">
              <a:avLst/>
            </a:prstGeom>
            <a:noFill/>
          </p:spPr>
          <p:txBody>
            <a:bodyPr wrap="square" rtlCol="0">
              <a:spAutoFit/>
            </a:bodyPr>
            <a:lstStyle/>
            <a:p>
              <a:r>
                <a:rPr lang="en-GB" sz="700" dirty="0"/>
                <a:t>Resident Evil © Capcom</a:t>
              </a:r>
            </a:p>
          </p:txBody>
        </p:sp>
        <p:sp>
          <p:nvSpPr>
            <p:cNvPr id="52" name="TextBox 51">
              <a:extLst>
                <a:ext uri="{FF2B5EF4-FFF2-40B4-BE49-F238E27FC236}">
                  <a16:creationId xmlns:a16="http://schemas.microsoft.com/office/drawing/2014/main" id="{E6B37681-8846-9BCE-69D8-254626CC8322}"/>
                </a:ext>
              </a:extLst>
            </p:cNvPr>
            <p:cNvSpPr txBox="1"/>
            <p:nvPr/>
          </p:nvSpPr>
          <p:spPr>
            <a:xfrm>
              <a:off x="2929453" y="6459096"/>
              <a:ext cx="2164174" cy="215444"/>
            </a:xfrm>
            <a:prstGeom prst="rect">
              <a:avLst/>
            </a:prstGeom>
            <a:noFill/>
          </p:spPr>
          <p:txBody>
            <a:bodyPr wrap="square" rtlCol="0">
              <a:spAutoFit/>
            </a:bodyPr>
            <a:lstStyle/>
            <a:p>
              <a:pPr algn="ctr"/>
              <a:r>
                <a:rPr lang="en-GB" sz="800" dirty="0"/>
                <a:t>Resident Evil  – Fujiwara (1996)</a:t>
              </a:r>
            </a:p>
          </p:txBody>
        </p:sp>
      </p:grpSp>
      <p:cxnSp>
        <p:nvCxnSpPr>
          <p:cNvPr id="53" name="Straight Arrow Connector 52">
            <a:extLst>
              <a:ext uri="{FF2B5EF4-FFF2-40B4-BE49-F238E27FC236}">
                <a16:creationId xmlns:a16="http://schemas.microsoft.com/office/drawing/2014/main" id="{936AE651-ED3E-A9BA-F083-01995B9D7038}"/>
              </a:ext>
            </a:extLst>
          </p:cNvPr>
          <p:cNvCxnSpPr>
            <a:cxnSpLocks/>
          </p:cNvCxnSpPr>
          <p:nvPr/>
        </p:nvCxnSpPr>
        <p:spPr>
          <a:xfrm>
            <a:off x="6760849" y="4289923"/>
            <a:ext cx="0" cy="492298"/>
          </a:xfrm>
          <a:prstGeom prst="straightConnector1">
            <a:avLst/>
          </a:prstGeom>
          <a:ln w="38100">
            <a:solidFill>
              <a:srgbClr val="00B050"/>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1F97420-FB1D-29A8-EE10-181B65BFA7B1}"/>
              </a:ext>
            </a:extLst>
          </p:cNvPr>
          <p:cNvCxnSpPr>
            <a:cxnSpLocks/>
          </p:cNvCxnSpPr>
          <p:nvPr/>
        </p:nvCxnSpPr>
        <p:spPr>
          <a:xfrm>
            <a:off x="10012575" y="4289685"/>
            <a:ext cx="0" cy="492298"/>
          </a:xfrm>
          <a:prstGeom prst="straightConnector1">
            <a:avLst/>
          </a:prstGeom>
          <a:ln w="38100">
            <a:solidFill>
              <a:srgbClr val="00B050"/>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22675C7-6B8A-BA7B-30B1-2BB2A0A4572C}"/>
              </a:ext>
            </a:extLst>
          </p:cNvPr>
          <p:cNvCxnSpPr>
            <a:cxnSpLocks/>
          </p:cNvCxnSpPr>
          <p:nvPr/>
        </p:nvCxnSpPr>
        <p:spPr>
          <a:xfrm>
            <a:off x="1367846" y="4289685"/>
            <a:ext cx="0" cy="492298"/>
          </a:xfrm>
          <a:prstGeom prst="straightConnector1">
            <a:avLst/>
          </a:prstGeom>
          <a:ln w="38100">
            <a:solidFill>
              <a:srgbClr val="00B050"/>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83" name="Straight Arrow Connector 3082">
            <a:extLst>
              <a:ext uri="{FF2B5EF4-FFF2-40B4-BE49-F238E27FC236}">
                <a16:creationId xmlns:a16="http://schemas.microsoft.com/office/drawing/2014/main" id="{E532BD09-A8E1-DA49-2FFF-3A5FC79E81B6}"/>
              </a:ext>
            </a:extLst>
          </p:cNvPr>
          <p:cNvCxnSpPr>
            <a:cxnSpLocks/>
          </p:cNvCxnSpPr>
          <p:nvPr/>
        </p:nvCxnSpPr>
        <p:spPr>
          <a:xfrm flipV="1">
            <a:off x="7877360" y="3948540"/>
            <a:ext cx="0" cy="341383"/>
          </a:xfrm>
          <a:prstGeom prst="straightConnector1">
            <a:avLst/>
          </a:prstGeom>
          <a:ln w="38100">
            <a:solidFill>
              <a:srgbClr val="00B050"/>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084" name="Picture 12">
            <a:extLst>
              <a:ext uri="{FF2B5EF4-FFF2-40B4-BE49-F238E27FC236}">
                <a16:creationId xmlns:a16="http://schemas.microsoft.com/office/drawing/2014/main" id="{13966041-F752-DC81-34AB-2FE43D8AAB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38619" y="4794557"/>
            <a:ext cx="2669436" cy="169509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30CB3E4B-17CE-9021-D276-21FCDBC52658}"/>
              </a:ext>
            </a:extLst>
          </p:cNvPr>
          <p:cNvCxnSpPr>
            <a:cxnSpLocks/>
          </p:cNvCxnSpPr>
          <p:nvPr/>
        </p:nvCxnSpPr>
        <p:spPr>
          <a:xfrm>
            <a:off x="4448418" y="4289685"/>
            <a:ext cx="0" cy="492298"/>
          </a:xfrm>
          <a:prstGeom prst="straightConnector1">
            <a:avLst/>
          </a:prstGeom>
          <a:ln w="38100">
            <a:solidFill>
              <a:srgbClr val="00B050"/>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85" name="TextBox 3084">
            <a:extLst>
              <a:ext uri="{FF2B5EF4-FFF2-40B4-BE49-F238E27FC236}">
                <a16:creationId xmlns:a16="http://schemas.microsoft.com/office/drawing/2014/main" id="{260D0019-C65B-0F5C-CBD8-DF03FD211A53}"/>
              </a:ext>
            </a:extLst>
          </p:cNvPr>
          <p:cNvSpPr txBox="1"/>
          <p:nvPr/>
        </p:nvSpPr>
        <p:spPr>
          <a:xfrm>
            <a:off x="2962642" y="4639112"/>
            <a:ext cx="1256435" cy="200055"/>
          </a:xfrm>
          <a:prstGeom prst="rect">
            <a:avLst/>
          </a:prstGeom>
          <a:noFill/>
        </p:spPr>
        <p:txBody>
          <a:bodyPr wrap="square" rtlCol="0">
            <a:spAutoFit/>
          </a:bodyPr>
          <a:lstStyle/>
          <a:p>
            <a:r>
              <a:rPr lang="en-GB" sz="700" dirty="0"/>
              <a:t>Mortal Kombat  © Midway</a:t>
            </a:r>
          </a:p>
        </p:txBody>
      </p:sp>
      <p:sp>
        <p:nvSpPr>
          <p:cNvPr id="3086" name="TextBox 3085">
            <a:extLst>
              <a:ext uri="{FF2B5EF4-FFF2-40B4-BE49-F238E27FC236}">
                <a16:creationId xmlns:a16="http://schemas.microsoft.com/office/drawing/2014/main" id="{04538547-09CD-DF4B-32FA-437463204581}"/>
              </a:ext>
            </a:extLst>
          </p:cNvPr>
          <p:cNvSpPr txBox="1"/>
          <p:nvPr/>
        </p:nvSpPr>
        <p:spPr>
          <a:xfrm>
            <a:off x="2938615" y="6470724"/>
            <a:ext cx="2665155" cy="215444"/>
          </a:xfrm>
          <a:prstGeom prst="rect">
            <a:avLst/>
          </a:prstGeom>
          <a:noFill/>
        </p:spPr>
        <p:txBody>
          <a:bodyPr wrap="square" rtlCol="0">
            <a:spAutoFit/>
          </a:bodyPr>
          <a:lstStyle/>
          <a:p>
            <a:pPr algn="ctr"/>
            <a:r>
              <a:rPr lang="en-GB" sz="800" dirty="0"/>
              <a:t>Mortal Kombat – Boon &amp; Tobias (1992)</a:t>
            </a:r>
          </a:p>
        </p:txBody>
      </p:sp>
      <p:cxnSp>
        <p:nvCxnSpPr>
          <p:cNvPr id="3087" name="Straight Arrow Connector 3086">
            <a:extLst>
              <a:ext uri="{FF2B5EF4-FFF2-40B4-BE49-F238E27FC236}">
                <a16:creationId xmlns:a16="http://schemas.microsoft.com/office/drawing/2014/main" id="{8C9A102E-E0D7-1C9B-2E68-E51A50C565E1}"/>
              </a:ext>
            </a:extLst>
          </p:cNvPr>
          <p:cNvCxnSpPr>
            <a:cxnSpLocks/>
          </p:cNvCxnSpPr>
          <p:nvPr/>
        </p:nvCxnSpPr>
        <p:spPr>
          <a:xfrm flipV="1">
            <a:off x="11292496" y="3990465"/>
            <a:ext cx="0" cy="341383"/>
          </a:xfrm>
          <a:prstGeom prst="straightConnector1">
            <a:avLst/>
          </a:prstGeom>
          <a:ln w="38100">
            <a:solidFill>
              <a:srgbClr val="00B050"/>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F76BF27-30EF-6B91-0E79-F318570B36E2}"/>
              </a:ext>
            </a:extLst>
          </p:cNvPr>
          <p:cNvCxnSpPr>
            <a:cxnSpLocks/>
          </p:cNvCxnSpPr>
          <p:nvPr/>
        </p:nvCxnSpPr>
        <p:spPr>
          <a:xfrm>
            <a:off x="105664" y="4306774"/>
            <a:ext cx="12057888"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123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F474-3FD2-C315-D7EC-B83540400BC5}"/>
              </a:ext>
            </a:extLst>
          </p:cNvPr>
          <p:cNvSpPr>
            <a:spLocks noGrp="1"/>
          </p:cNvSpPr>
          <p:nvPr>
            <p:ph type="title"/>
          </p:nvPr>
        </p:nvSpPr>
        <p:spPr/>
        <p:txBody>
          <a:bodyPr/>
          <a:lstStyle/>
          <a:p>
            <a:r>
              <a:rPr lang="en-GB" dirty="0"/>
              <a:t>A Brief History of the Games Industry Part 2</a:t>
            </a:r>
          </a:p>
        </p:txBody>
      </p:sp>
      <p:sp>
        <p:nvSpPr>
          <p:cNvPr id="4" name="Rectangle 3">
            <a:extLst>
              <a:ext uri="{FF2B5EF4-FFF2-40B4-BE49-F238E27FC236}">
                <a16:creationId xmlns:a16="http://schemas.microsoft.com/office/drawing/2014/main" id="{9ECA35E1-D17A-DC94-CA66-6DA8FA90D80A}"/>
              </a:ext>
            </a:extLst>
          </p:cNvPr>
          <p:cNvSpPr/>
          <p:nvPr/>
        </p:nvSpPr>
        <p:spPr>
          <a:xfrm>
            <a:off x="77987" y="2079368"/>
            <a:ext cx="12025376" cy="4692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cxnSp>
        <p:nvCxnSpPr>
          <p:cNvPr id="17" name="Straight Arrow Connector 16">
            <a:extLst>
              <a:ext uri="{FF2B5EF4-FFF2-40B4-BE49-F238E27FC236}">
                <a16:creationId xmlns:a16="http://schemas.microsoft.com/office/drawing/2014/main" id="{6E2D87D6-D528-B46D-60E8-FD7351F1935E}"/>
              </a:ext>
            </a:extLst>
          </p:cNvPr>
          <p:cNvCxnSpPr>
            <a:cxnSpLocks/>
          </p:cNvCxnSpPr>
          <p:nvPr/>
        </p:nvCxnSpPr>
        <p:spPr>
          <a:xfrm flipV="1">
            <a:off x="1005371" y="4077286"/>
            <a:ext cx="0" cy="148417"/>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54BE527-029C-E87F-F6B7-A8502EB0B031}"/>
              </a:ext>
            </a:extLst>
          </p:cNvPr>
          <p:cNvCxnSpPr>
            <a:cxnSpLocks/>
          </p:cNvCxnSpPr>
          <p:nvPr/>
        </p:nvCxnSpPr>
        <p:spPr>
          <a:xfrm flipV="1">
            <a:off x="10542040" y="4034325"/>
            <a:ext cx="0" cy="455815"/>
          </a:xfrm>
          <a:prstGeom prst="straightConnector1">
            <a:avLst/>
          </a:prstGeom>
          <a:ln w="28575">
            <a:headEnd type="ova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568065B-55D6-0253-6B96-4182169BB5D6}"/>
              </a:ext>
            </a:extLst>
          </p:cNvPr>
          <p:cNvCxnSpPr>
            <a:cxnSpLocks/>
          </p:cNvCxnSpPr>
          <p:nvPr/>
        </p:nvCxnSpPr>
        <p:spPr>
          <a:xfrm>
            <a:off x="540382" y="4268176"/>
            <a:ext cx="0" cy="157284"/>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E271363-1198-AD7B-3D14-791503C686A7}"/>
              </a:ext>
            </a:extLst>
          </p:cNvPr>
          <p:cNvCxnSpPr>
            <a:cxnSpLocks/>
          </p:cNvCxnSpPr>
          <p:nvPr/>
        </p:nvCxnSpPr>
        <p:spPr>
          <a:xfrm>
            <a:off x="2360350" y="4281580"/>
            <a:ext cx="0" cy="157284"/>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1EA83A-05EC-AE66-51AC-FE89FCF0E4B6}"/>
              </a:ext>
            </a:extLst>
          </p:cNvPr>
          <p:cNvSpPr>
            <a:spLocks noGrp="1"/>
          </p:cNvSpPr>
          <p:nvPr>
            <p:ph idx="1"/>
          </p:nvPr>
        </p:nvSpPr>
        <p:spPr>
          <a:xfrm>
            <a:off x="430784" y="2184658"/>
            <a:ext cx="1291285" cy="372007"/>
          </a:xfrm>
        </p:spPr>
        <p:txBody>
          <a:bodyPr>
            <a:normAutofit fontScale="85000" lnSpcReduction="10000"/>
          </a:bodyPr>
          <a:lstStyle/>
          <a:p>
            <a:r>
              <a:rPr lang="en-GB" dirty="0">
                <a:solidFill>
                  <a:schemeClr val="bg1"/>
                </a:solidFill>
              </a:rPr>
              <a:t>2000s…</a:t>
            </a:r>
          </a:p>
        </p:txBody>
      </p:sp>
      <p:cxnSp>
        <p:nvCxnSpPr>
          <p:cNvPr id="5" name="Straight Arrow Connector 4">
            <a:extLst>
              <a:ext uri="{FF2B5EF4-FFF2-40B4-BE49-F238E27FC236}">
                <a16:creationId xmlns:a16="http://schemas.microsoft.com/office/drawing/2014/main" id="{0D0E7BF9-74CA-6A0F-CF33-675587375E17}"/>
              </a:ext>
            </a:extLst>
          </p:cNvPr>
          <p:cNvCxnSpPr>
            <a:cxnSpLocks/>
          </p:cNvCxnSpPr>
          <p:nvPr/>
        </p:nvCxnSpPr>
        <p:spPr>
          <a:xfrm flipV="1">
            <a:off x="8792693" y="3928523"/>
            <a:ext cx="0" cy="297526"/>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DBCC7EE-3AEB-951C-18DA-FF1CA1775F32}"/>
              </a:ext>
            </a:extLst>
          </p:cNvPr>
          <p:cNvCxnSpPr/>
          <p:nvPr/>
        </p:nvCxnSpPr>
        <p:spPr>
          <a:xfrm>
            <a:off x="430784" y="4263136"/>
            <a:ext cx="11245088" cy="0"/>
          </a:xfrm>
          <a:prstGeom prst="straightConnector1">
            <a:avLst/>
          </a:prstGeom>
          <a:ln w="5715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Picture 2" descr="Image result for PS2">
            <a:extLst>
              <a:ext uri="{FF2B5EF4-FFF2-40B4-BE49-F238E27FC236}">
                <a16:creationId xmlns:a16="http://schemas.microsoft.com/office/drawing/2014/main" id="{B305A7F3-2D9F-3CD4-9993-77EAC4E4E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38" y="4495879"/>
            <a:ext cx="1200486" cy="786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1933F9E-EDCC-EDE1-8C42-3EBD1CED3977}"/>
              </a:ext>
            </a:extLst>
          </p:cNvPr>
          <p:cNvSpPr txBox="1"/>
          <p:nvPr/>
        </p:nvSpPr>
        <p:spPr>
          <a:xfrm>
            <a:off x="134138" y="5299936"/>
            <a:ext cx="1390281" cy="215444"/>
          </a:xfrm>
          <a:prstGeom prst="rect">
            <a:avLst/>
          </a:prstGeom>
          <a:noFill/>
        </p:spPr>
        <p:txBody>
          <a:bodyPr wrap="square" rtlCol="0">
            <a:spAutoFit/>
          </a:bodyPr>
          <a:lstStyle/>
          <a:p>
            <a:pPr algn="ctr"/>
            <a:r>
              <a:rPr lang="en-GB" sz="800" dirty="0">
                <a:solidFill>
                  <a:schemeClr val="bg1"/>
                </a:solidFill>
              </a:rPr>
              <a:t>Sony PlayStation 2 (2000)</a:t>
            </a:r>
          </a:p>
        </p:txBody>
      </p:sp>
      <p:pic>
        <p:nvPicPr>
          <p:cNvPr id="14" name="Picture 24" descr="Image result for ico game">
            <a:extLst>
              <a:ext uri="{FF2B5EF4-FFF2-40B4-BE49-F238E27FC236}">
                <a16:creationId xmlns:a16="http://schemas.microsoft.com/office/drawing/2014/main" id="{F9345157-0362-17B6-CEDE-D3FB28A2A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96" y="5535158"/>
            <a:ext cx="598337" cy="8521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2CFCE81-34F6-1CB0-5AF6-2AC18D29214C}"/>
              </a:ext>
            </a:extLst>
          </p:cNvPr>
          <p:cNvSpPr txBox="1"/>
          <p:nvPr/>
        </p:nvSpPr>
        <p:spPr>
          <a:xfrm>
            <a:off x="398499" y="6407302"/>
            <a:ext cx="671763" cy="215444"/>
          </a:xfrm>
          <a:prstGeom prst="rect">
            <a:avLst/>
          </a:prstGeom>
          <a:noFill/>
        </p:spPr>
        <p:txBody>
          <a:bodyPr wrap="square" rtlCol="0">
            <a:spAutoFit/>
          </a:bodyPr>
          <a:lstStyle/>
          <a:p>
            <a:pPr algn="ctr"/>
            <a:r>
              <a:rPr lang="en-GB" sz="800" dirty="0" err="1">
                <a:solidFill>
                  <a:schemeClr val="bg1"/>
                </a:solidFill>
              </a:rPr>
              <a:t>Ico</a:t>
            </a:r>
            <a:r>
              <a:rPr lang="en-GB" sz="800" dirty="0">
                <a:solidFill>
                  <a:schemeClr val="bg1"/>
                </a:solidFill>
              </a:rPr>
              <a:t> (2001)</a:t>
            </a:r>
          </a:p>
        </p:txBody>
      </p:sp>
      <p:pic>
        <p:nvPicPr>
          <p:cNvPr id="16" name="Picture 4" descr="Image result for gameboy advance">
            <a:extLst>
              <a:ext uri="{FF2B5EF4-FFF2-40B4-BE49-F238E27FC236}">
                <a16:creationId xmlns:a16="http://schemas.microsoft.com/office/drawing/2014/main" id="{040F3308-9AEA-C87F-804F-272D6C5A42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42" t="22747" r="7810" b="25060"/>
          <a:stretch/>
        </p:blipFill>
        <p:spPr bwMode="auto">
          <a:xfrm>
            <a:off x="601003" y="3348223"/>
            <a:ext cx="808735" cy="496321"/>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Arrow Connector 68">
            <a:extLst>
              <a:ext uri="{FF2B5EF4-FFF2-40B4-BE49-F238E27FC236}">
                <a16:creationId xmlns:a16="http://schemas.microsoft.com/office/drawing/2014/main" id="{FBFC34E3-E989-FCD8-C7D5-05628B11CF53}"/>
              </a:ext>
            </a:extLst>
          </p:cNvPr>
          <p:cNvCxnSpPr>
            <a:cxnSpLocks/>
          </p:cNvCxnSpPr>
          <p:nvPr/>
        </p:nvCxnSpPr>
        <p:spPr>
          <a:xfrm>
            <a:off x="4020653" y="3936592"/>
            <a:ext cx="2803422" cy="9442"/>
          </a:xfrm>
          <a:prstGeom prst="straightConnector1">
            <a:avLst/>
          </a:prstGeom>
          <a:ln w="38100">
            <a:headEnd type="oval" w="med" len="med"/>
            <a:tailEnd type="oval"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C6E8287-4F87-5236-3A6F-32F247B701EC}"/>
              </a:ext>
            </a:extLst>
          </p:cNvPr>
          <p:cNvSpPr txBox="1"/>
          <p:nvPr/>
        </p:nvSpPr>
        <p:spPr>
          <a:xfrm>
            <a:off x="134138" y="3828870"/>
            <a:ext cx="1815736" cy="215444"/>
          </a:xfrm>
          <a:prstGeom prst="rect">
            <a:avLst/>
          </a:prstGeom>
          <a:noFill/>
        </p:spPr>
        <p:txBody>
          <a:bodyPr wrap="square" rtlCol="0">
            <a:spAutoFit/>
          </a:bodyPr>
          <a:lstStyle/>
          <a:p>
            <a:pPr algn="ctr"/>
            <a:r>
              <a:rPr lang="en-GB" sz="800" dirty="0">
                <a:solidFill>
                  <a:schemeClr val="bg1"/>
                </a:solidFill>
              </a:rPr>
              <a:t>Gameboy Advance (2001)</a:t>
            </a:r>
          </a:p>
        </p:txBody>
      </p:sp>
      <p:pic>
        <p:nvPicPr>
          <p:cNvPr id="19" name="Picture 6" descr="Image result for gamecube">
            <a:extLst>
              <a:ext uri="{FF2B5EF4-FFF2-40B4-BE49-F238E27FC236}">
                <a16:creationId xmlns:a16="http://schemas.microsoft.com/office/drawing/2014/main" id="{8362AD69-9BD7-B456-D4D0-085A5D6B0E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2007" y="5621568"/>
            <a:ext cx="1497906" cy="84062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3A99935-36F6-A666-CE10-80C8268A4B46}"/>
              </a:ext>
            </a:extLst>
          </p:cNvPr>
          <p:cNvSpPr txBox="1"/>
          <p:nvPr/>
        </p:nvSpPr>
        <p:spPr>
          <a:xfrm>
            <a:off x="1244944" y="6407302"/>
            <a:ext cx="1535829" cy="215444"/>
          </a:xfrm>
          <a:prstGeom prst="rect">
            <a:avLst/>
          </a:prstGeom>
          <a:noFill/>
        </p:spPr>
        <p:txBody>
          <a:bodyPr wrap="square" rtlCol="0">
            <a:spAutoFit/>
          </a:bodyPr>
          <a:lstStyle/>
          <a:p>
            <a:pPr algn="ctr"/>
            <a:r>
              <a:rPr lang="en-GB" sz="800" dirty="0">
                <a:solidFill>
                  <a:schemeClr val="bg1"/>
                </a:solidFill>
              </a:rPr>
              <a:t>Nintendo GameCube (2002)</a:t>
            </a:r>
          </a:p>
        </p:txBody>
      </p:sp>
      <p:pic>
        <p:nvPicPr>
          <p:cNvPr id="21" name="Picture 8" descr="Image result for xbox">
            <a:extLst>
              <a:ext uri="{FF2B5EF4-FFF2-40B4-BE49-F238E27FC236}">
                <a16:creationId xmlns:a16="http://schemas.microsoft.com/office/drawing/2014/main" id="{B0604391-C666-3827-BFDE-D9E5625F50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3476" y="4629040"/>
            <a:ext cx="1370105" cy="63024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87B19AA-7FFC-3346-7767-88B7BD63AEAB}"/>
              </a:ext>
            </a:extLst>
          </p:cNvPr>
          <p:cNvSpPr txBox="1"/>
          <p:nvPr/>
        </p:nvSpPr>
        <p:spPr>
          <a:xfrm>
            <a:off x="-297181" y="5083863"/>
            <a:ext cx="115016" cy="1323439"/>
          </a:xfrm>
          <a:prstGeom prst="rect">
            <a:avLst/>
          </a:prstGeom>
          <a:noFill/>
        </p:spPr>
        <p:txBody>
          <a:bodyPr wrap="square" rtlCol="0">
            <a:spAutoFit/>
          </a:bodyPr>
          <a:lstStyle/>
          <a:p>
            <a:pPr algn="ctr"/>
            <a:r>
              <a:rPr lang="en-GB" sz="800" dirty="0">
                <a:solidFill>
                  <a:schemeClr val="bg1"/>
                </a:solidFill>
              </a:rPr>
              <a:t>Xbox (2002)</a:t>
            </a:r>
          </a:p>
        </p:txBody>
      </p:sp>
      <p:pic>
        <p:nvPicPr>
          <p:cNvPr id="28" name="Picture 14" descr="Image result for Nintendo DS 2005">
            <a:extLst>
              <a:ext uri="{FF2B5EF4-FFF2-40B4-BE49-F238E27FC236}">
                <a16:creationId xmlns:a16="http://schemas.microsoft.com/office/drawing/2014/main" id="{6645CF57-C61B-EF96-1D62-B411942BEC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484" y="2951900"/>
            <a:ext cx="951124" cy="72890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796A9C5-81D7-5C98-3180-5FE8E00E64EB}"/>
              </a:ext>
            </a:extLst>
          </p:cNvPr>
          <p:cNvSpPr txBox="1"/>
          <p:nvPr/>
        </p:nvSpPr>
        <p:spPr>
          <a:xfrm>
            <a:off x="3450472" y="3692040"/>
            <a:ext cx="1125288" cy="215444"/>
          </a:xfrm>
          <a:prstGeom prst="rect">
            <a:avLst/>
          </a:prstGeom>
          <a:noFill/>
        </p:spPr>
        <p:txBody>
          <a:bodyPr wrap="square" rtlCol="0">
            <a:spAutoFit/>
          </a:bodyPr>
          <a:lstStyle/>
          <a:p>
            <a:pPr algn="ctr"/>
            <a:r>
              <a:rPr lang="en-GB" sz="800" dirty="0">
                <a:solidFill>
                  <a:schemeClr val="bg1"/>
                </a:solidFill>
              </a:rPr>
              <a:t>Nintendo DS (2005)</a:t>
            </a:r>
          </a:p>
        </p:txBody>
      </p:sp>
      <p:pic>
        <p:nvPicPr>
          <p:cNvPr id="30" name="Picture 16" descr="Image result for Sony PSP">
            <a:extLst>
              <a:ext uri="{FF2B5EF4-FFF2-40B4-BE49-F238E27FC236}">
                <a16:creationId xmlns:a16="http://schemas.microsoft.com/office/drawing/2014/main" id="{CBFF38DA-47BA-CCB3-3834-AC8D9DA2DE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4762" y="2983926"/>
            <a:ext cx="1226962" cy="69688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6C429F6C-BD98-5174-713C-A9DB0B8FB436}"/>
              </a:ext>
            </a:extLst>
          </p:cNvPr>
          <p:cNvSpPr txBox="1"/>
          <p:nvPr/>
        </p:nvSpPr>
        <p:spPr>
          <a:xfrm>
            <a:off x="4845519" y="3671217"/>
            <a:ext cx="997461" cy="215444"/>
          </a:xfrm>
          <a:prstGeom prst="rect">
            <a:avLst/>
          </a:prstGeom>
          <a:noFill/>
        </p:spPr>
        <p:txBody>
          <a:bodyPr wrap="square" rtlCol="0">
            <a:spAutoFit/>
          </a:bodyPr>
          <a:lstStyle/>
          <a:p>
            <a:pPr algn="ctr"/>
            <a:r>
              <a:rPr lang="en-GB" sz="800" dirty="0">
                <a:solidFill>
                  <a:schemeClr val="bg1"/>
                </a:solidFill>
              </a:rPr>
              <a:t>Sony PSP(2005)</a:t>
            </a:r>
          </a:p>
        </p:txBody>
      </p:sp>
      <p:pic>
        <p:nvPicPr>
          <p:cNvPr id="38" name="Picture 18" descr="Image result for xbox 360">
            <a:extLst>
              <a:ext uri="{FF2B5EF4-FFF2-40B4-BE49-F238E27FC236}">
                <a16:creationId xmlns:a16="http://schemas.microsoft.com/office/drawing/2014/main" id="{FFDAB5B8-2B3E-0A34-5E35-A7D0543E52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66164" y="2248785"/>
            <a:ext cx="985620" cy="147084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B30F305C-9B21-8F02-8A5B-AD03E1160D43}"/>
              </a:ext>
            </a:extLst>
          </p:cNvPr>
          <p:cNvCxnSpPr>
            <a:cxnSpLocks/>
          </p:cNvCxnSpPr>
          <p:nvPr/>
        </p:nvCxnSpPr>
        <p:spPr>
          <a:xfrm flipV="1">
            <a:off x="5361528" y="3936592"/>
            <a:ext cx="0" cy="297526"/>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8CB5BAE-B66E-FD64-DEB2-B1FF337A367E}"/>
              </a:ext>
            </a:extLst>
          </p:cNvPr>
          <p:cNvSpPr txBox="1"/>
          <p:nvPr/>
        </p:nvSpPr>
        <p:spPr>
          <a:xfrm>
            <a:off x="6233946" y="3677553"/>
            <a:ext cx="1055272" cy="215444"/>
          </a:xfrm>
          <a:prstGeom prst="rect">
            <a:avLst/>
          </a:prstGeom>
          <a:noFill/>
        </p:spPr>
        <p:txBody>
          <a:bodyPr wrap="square" rtlCol="0">
            <a:spAutoFit/>
          </a:bodyPr>
          <a:lstStyle/>
          <a:p>
            <a:pPr algn="ctr"/>
            <a:r>
              <a:rPr lang="en-GB" sz="800" dirty="0">
                <a:solidFill>
                  <a:schemeClr val="bg1"/>
                </a:solidFill>
              </a:rPr>
              <a:t>Xbox 360 (2005)</a:t>
            </a:r>
          </a:p>
        </p:txBody>
      </p:sp>
      <p:pic>
        <p:nvPicPr>
          <p:cNvPr id="40" name="Picture 20" descr="Image result for nintendo wii">
            <a:extLst>
              <a:ext uri="{FF2B5EF4-FFF2-40B4-BE49-F238E27FC236}">
                <a16:creationId xmlns:a16="http://schemas.microsoft.com/office/drawing/2014/main" id="{23FCC5DF-E4EC-368F-871B-5E38001057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23816" y="2477404"/>
            <a:ext cx="1328258" cy="120012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050997B3-5160-6ECC-E6BE-F6217141D628}"/>
              </a:ext>
            </a:extLst>
          </p:cNvPr>
          <p:cNvSpPr txBox="1"/>
          <p:nvPr/>
        </p:nvSpPr>
        <p:spPr>
          <a:xfrm>
            <a:off x="8260612" y="3628762"/>
            <a:ext cx="788703" cy="215444"/>
          </a:xfrm>
          <a:prstGeom prst="rect">
            <a:avLst/>
          </a:prstGeom>
          <a:noFill/>
        </p:spPr>
        <p:txBody>
          <a:bodyPr wrap="square" rtlCol="0">
            <a:spAutoFit/>
          </a:bodyPr>
          <a:lstStyle/>
          <a:p>
            <a:pPr algn="ctr"/>
            <a:r>
              <a:rPr lang="en-GB" sz="800" dirty="0">
                <a:solidFill>
                  <a:schemeClr val="bg1"/>
                </a:solidFill>
              </a:rPr>
              <a:t>Wii (2006)</a:t>
            </a:r>
          </a:p>
        </p:txBody>
      </p:sp>
      <p:pic>
        <p:nvPicPr>
          <p:cNvPr id="51" name="Picture 22" descr="Image result for ps3">
            <a:extLst>
              <a:ext uri="{FF2B5EF4-FFF2-40B4-BE49-F238E27FC236}">
                <a16:creationId xmlns:a16="http://schemas.microsoft.com/office/drawing/2014/main" id="{DDF71EFA-0944-C187-2F88-6BF3C1C942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62528" y="2801477"/>
            <a:ext cx="2104484" cy="876046"/>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8A725A3E-9F43-DCAE-1351-443CC401828D}"/>
              </a:ext>
            </a:extLst>
          </p:cNvPr>
          <p:cNvSpPr txBox="1"/>
          <p:nvPr/>
        </p:nvSpPr>
        <p:spPr>
          <a:xfrm>
            <a:off x="9986973" y="3622942"/>
            <a:ext cx="1174990" cy="215444"/>
          </a:xfrm>
          <a:prstGeom prst="rect">
            <a:avLst/>
          </a:prstGeom>
          <a:noFill/>
        </p:spPr>
        <p:txBody>
          <a:bodyPr wrap="square" rtlCol="0">
            <a:spAutoFit/>
          </a:bodyPr>
          <a:lstStyle/>
          <a:p>
            <a:pPr algn="ctr"/>
            <a:r>
              <a:rPr lang="en-GB" sz="800" dirty="0">
                <a:solidFill>
                  <a:schemeClr val="bg1"/>
                </a:solidFill>
              </a:rPr>
              <a:t>PlayStation 3 (2007)</a:t>
            </a:r>
          </a:p>
        </p:txBody>
      </p:sp>
      <p:pic>
        <p:nvPicPr>
          <p:cNvPr id="62" name="Picture 26" descr="Image result for original iphone">
            <a:extLst>
              <a:ext uri="{FF2B5EF4-FFF2-40B4-BE49-F238E27FC236}">
                <a16:creationId xmlns:a16="http://schemas.microsoft.com/office/drawing/2014/main" id="{99440A10-E31F-4561-6263-A2C14DC5731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4503" t="5637" r="33458" b="4231"/>
          <a:stretch/>
        </p:blipFill>
        <p:spPr bwMode="auto">
          <a:xfrm>
            <a:off x="10241279" y="4681729"/>
            <a:ext cx="621793" cy="1166156"/>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B8BEE9CD-E4A5-3689-F2B3-39E4E6E2FBE5}"/>
              </a:ext>
            </a:extLst>
          </p:cNvPr>
          <p:cNvSpPr txBox="1"/>
          <p:nvPr/>
        </p:nvSpPr>
        <p:spPr>
          <a:xfrm>
            <a:off x="9698350" y="5801273"/>
            <a:ext cx="1606673" cy="215444"/>
          </a:xfrm>
          <a:prstGeom prst="rect">
            <a:avLst/>
          </a:prstGeom>
          <a:noFill/>
        </p:spPr>
        <p:txBody>
          <a:bodyPr wrap="square" rtlCol="0">
            <a:spAutoFit/>
          </a:bodyPr>
          <a:lstStyle/>
          <a:p>
            <a:pPr algn="ctr"/>
            <a:r>
              <a:rPr lang="en-GB" sz="800" dirty="0">
                <a:solidFill>
                  <a:schemeClr val="bg1"/>
                </a:solidFill>
              </a:rPr>
              <a:t>Original iPhone (2007)</a:t>
            </a:r>
          </a:p>
        </p:txBody>
      </p:sp>
      <p:pic>
        <p:nvPicPr>
          <p:cNvPr id="64" name="Picture 10" descr="Image result for halo">
            <a:extLst>
              <a:ext uri="{FF2B5EF4-FFF2-40B4-BE49-F238E27FC236}">
                <a16:creationId xmlns:a16="http://schemas.microsoft.com/office/drawing/2014/main" id="{35C2600D-D8C3-DAAF-E5E1-BD1D6FA9964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778" t="723" r="4778" b="1"/>
          <a:stretch>
            <a:fillRect/>
          </a:stretch>
        </p:blipFill>
        <p:spPr bwMode="auto">
          <a:xfrm>
            <a:off x="3302433" y="4438864"/>
            <a:ext cx="2127694" cy="145066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A872D1D9-B9AC-6315-F3EC-4EB140BD1DA3}"/>
              </a:ext>
            </a:extLst>
          </p:cNvPr>
          <p:cNvSpPr txBox="1"/>
          <p:nvPr/>
        </p:nvSpPr>
        <p:spPr>
          <a:xfrm>
            <a:off x="3741418" y="5928100"/>
            <a:ext cx="1399380" cy="215444"/>
          </a:xfrm>
          <a:prstGeom prst="rect">
            <a:avLst/>
          </a:prstGeom>
          <a:noFill/>
        </p:spPr>
        <p:txBody>
          <a:bodyPr wrap="square" rtlCol="0">
            <a:spAutoFit/>
          </a:bodyPr>
          <a:lstStyle/>
          <a:p>
            <a:pPr algn="ctr"/>
            <a:r>
              <a:rPr lang="en-GB" sz="800" dirty="0">
                <a:solidFill>
                  <a:schemeClr val="bg1"/>
                </a:solidFill>
              </a:rPr>
              <a:t>Halo © Microsoft / Bungie</a:t>
            </a:r>
          </a:p>
        </p:txBody>
      </p:sp>
      <p:pic>
        <p:nvPicPr>
          <p:cNvPr id="2050" name="Picture 2" descr="The Gears Of War Games, Ranked By Metacritic">
            <a:extLst>
              <a:ext uri="{FF2B5EF4-FFF2-40B4-BE49-F238E27FC236}">
                <a16:creationId xmlns:a16="http://schemas.microsoft.com/office/drawing/2014/main" id="{D3063D76-7F21-AA0F-2990-BD89B9F16D6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22646"/>
          <a:stretch>
            <a:fillRect/>
          </a:stretch>
        </p:blipFill>
        <p:spPr bwMode="auto">
          <a:xfrm>
            <a:off x="5695065" y="4444977"/>
            <a:ext cx="2258021" cy="14595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B38381-2602-3BB4-A547-94F8C602D81C}"/>
              </a:ext>
            </a:extLst>
          </p:cNvPr>
          <p:cNvSpPr txBox="1"/>
          <p:nvPr/>
        </p:nvSpPr>
        <p:spPr>
          <a:xfrm>
            <a:off x="5695066" y="5953657"/>
            <a:ext cx="2258020" cy="338554"/>
          </a:xfrm>
          <a:prstGeom prst="rect">
            <a:avLst/>
          </a:prstGeom>
          <a:noFill/>
        </p:spPr>
        <p:txBody>
          <a:bodyPr wrap="square" rtlCol="0">
            <a:spAutoFit/>
          </a:bodyPr>
          <a:lstStyle/>
          <a:p>
            <a:pPr algn="ctr"/>
            <a:r>
              <a:rPr lang="en-GB" sz="800" dirty="0">
                <a:solidFill>
                  <a:schemeClr val="bg1"/>
                </a:solidFill>
              </a:rPr>
              <a:t>Gears of War © Epic Games / Microsoft (2006)</a:t>
            </a:r>
          </a:p>
        </p:txBody>
      </p:sp>
      <p:cxnSp>
        <p:nvCxnSpPr>
          <p:cNvPr id="8" name="Straight Arrow Connector 7">
            <a:extLst>
              <a:ext uri="{FF2B5EF4-FFF2-40B4-BE49-F238E27FC236}">
                <a16:creationId xmlns:a16="http://schemas.microsoft.com/office/drawing/2014/main" id="{AE3E49DD-E295-1D75-2D09-BA67493CE56A}"/>
              </a:ext>
            </a:extLst>
          </p:cNvPr>
          <p:cNvCxnSpPr>
            <a:cxnSpLocks/>
            <a:endCxn id="2050" idx="0"/>
          </p:cNvCxnSpPr>
          <p:nvPr/>
        </p:nvCxnSpPr>
        <p:spPr>
          <a:xfrm>
            <a:off x="6824076" y="3984585"/>
            <a:ext cx="0" cy="460392"/>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89790FE-0B81-8985-D384-D9E227CA1F41}"/>
              </a:ext>
            </a:extLst>
          </p:cNvPr>
          <p:cNvCxnSpPr>
            <a:cxnSpLocks/>
          </p:cNvCxnSpPr>
          <p:nvPr/>
        </p:nvCxnSpPr>
        <p:spPr>
          <a:xfrm>
            <a:off x="2394662" y="4449127"/>
            <a:ext cx="907771" cy="0"/>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59A563C-824F-0DD0-704A-E9D5B814B865}"/>
              </a:ext>
            </a:extLst>
          </p:cNvPr>
          <p:cNvSpPr txBox="1"/>
          <p:nvPr/>
        </p:nvSpPr>
        <p:spPr>
          <a:xfrm>
            <a:off x="1665209" y="5276910"/>
            <a:ext cx="1390281" cy="215444"/>
          </a:xfrm>
          <a:prstGeom prst="rect">
            <a:avLst/>
          </a:prstGeom>
          <a:noFill/>
        </p:spPr>
        <p:txBody>
          <a:bodyPr wrap="square" rtlCol="0">
            <a:spAutoFit/>
          </a:bodyPr>
          <a:lstStyle/>
          <a:p>
            <a:pPr algn="ctr"/>
            <a:r>
              <a:rPr lang="en-GB" sz="800" dirty="0">
                <a:solidFill>
                  <a:schemeClr val="bg1"/>
                </a:solidFill>
              </a:rPr>
              <a:t>Microsoft  Xbox (2001)</a:t>
            </a:r>
          </a:p>
        </p:txBody>
      </p:sp>
    </p:spTree>
    <p:extLst>
      <p:ext uri="{BB962C8B-B14F-4D97-AF65-F5344CB8AC3E}">
        <p14:creationId xmlns:p14="http://schemas.microsoft.com/office/powerpoint/2010/main" val="240461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20" grpId="0"/>
      <p:bldP spid="22" grpId="0"/>
      <p:bldP spid="29" grpId="0"/>
      <p:bldP spid="36" grpId="0"/>
      <p:bldP spid="39" grpId="0"/>
      <p:bldP spid="41" grpId="0"/>
      <p:bldP spid="61" grpId="0"/>
      <p:bldP spid="63" grpId="0"/>
      <p:bldP spid="66" grpId="0"/>
      <p:bldP spid="7"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7AA54-4BAE-021E-20F3-DC42247B92C0}"/>
              </a:ext>
            </a:extLst>
          </p:cNvPr>
          <p:cNvSpPr>
            <a:spLocks noGrp="1"/>
          </p:cNvSpPr>
          <p:nvPr>
            <p:ph type="title"/>
          </p:nvPr>
        </p:nvSpPr>
        <p:spPr/>
        <p:txBody>
          <a:bodyPr/>
          <a:lstStyle/>
          <a:p>
            <a:r>
              <a:rPr lang="en-GB" dirty="0"/>
              <a:t>A Brief History of the Games Industry Part 2</a:t>
            </a:r>
          </a:p>
        </p:txBody>
      </p:sp>
      <p:sp>
        <p:nvSpPr>
          <p:cNvPr id="3" name="Content Placeholder 2">
            <a:extLst>
              <a:ext uri="{FF2B5EF4-FFF2-40B4-BE49-F238E27FC236}">
                <a16:creationId xmlns:a16="http://schemas.microsoft.com/office/drawing/2014/main" id="{7AA6C937-4580-3164-2767-545E92F5D096}"/>
              </a:ext>
            </a:extLst>
          </p:cNvPr>
          <p:cNvSpPr>
            <a:spLocks noGrp="1"/>
          </p:cNvSpPr>
          <p:nvPr>
            <p:ph idx="1"/>
          </p:nvPr>
        </p:nvSpPr>
        <p:spPr>
          <a:xfrm>
            <a:off x="260096" y="1788161"/>
            <a:ext cx="11691839" cy="4871584"/>
          </a:xfrm>
        </p:spPr>
        <p:txBody>
          <a:bodyPr>
            <a:normAutofit fontScale="92500"/>
          </a:bodyPr>
          <a:lstStyle/>
          <a:p>
            <a:r>
              <a:rPr lang="en-GB" sz="1800" dirty="0"/>
              <a:t>2000s and beyond…</a:t>
            </a:r>
          </a:p>
          <a:p>
            <a:r>
              <a:rPr lang="en-GB" sz="1800" dirty="0"/>
              <a:t>On PCs, Windows becomes the pre-dominant platform for gaming…</a:t>
            </a:r>
          </a:p>
          <a:p>
            <a:pPr lvl="1"/>
            <a:r>
              <a:rPr lang="en-GB" sz="1600" dirty="0"/>
              <a:t>Windows XP (2001) DirectX 9 – 9c</a:t>
            </a:r>
          </a:p>
          <a:p>
            <a:pPr lvl="1"/>
            <a:r>
              <a:rPr lang="en-GB" sz="1600" dirty="0"/>
              <a:t>Windows Vista (2006) DirectX 10</a:t>
            </a:r>
          </a:p>
          <a:p>
            <a:pPr lvl="1"/>
            <a:r>
              <a:rPr lang="en-GB" sz="1600" dirty="0"/>
              <a:t>Windows 7 (2009) DirectX 11</a:t>
            </a:r>
          </a:p>
          <a:p>
            <a:pPr lvl="1"/>
            <a:r>
              <a:rPr lang="en-GB" sz="1600" dirty="0"/>
              <a:t>Windows 8 (2012)</a:t>
            </a:r>
          </a:p>
          <a:p>
            <a:pPr lvl="1"/>
            <a:r>
              <a:rPr lang="en-GB" sz="1600" dirty="0"/>
              <a:t>Windows 10 (2015) DirectX 12</a:t>
            </a:r>
          </a:p>
          <a:p>
            <a:pPr lvl="1"/>
            <a:r>
              <a:rPr lang="en-GB" sz="1600" dirty="0"/>
              <a:t>Windows 11 (2021) </a:t>
            </a:r>
          </a:p>
          <a:p>
            <a:r>
              <a:rPr lang="en-GB" sz="1800" dirty="0"/>
              <a:t>Valve launch Steam in 2003, initially to provide a platform for patching </a:t>
            </a:r>
            <a:r>
              <a:rPr lang="en-GB" sz="1800" i="1" dirty="0"/>
              <a:t>Counter-Strike</a:t>
            </a:r>
            <a:r>
              <a:rPr lang="en-GB" sz="1800" dirty="0"/>
              <a:t>, and provide access to Valve releases.</a:t>
            </a:r>
            <a:endParaRPr lang="en-GB" sz="1800" i="1" dirty="0"/>
          </a:p>
          <a:p>
            <a:r>
              <a:rPr lang="en-GB" sz="1800" dirty="0"/>
              <a:t>Marked growth in smart phones and casual / mobile gaming, direct-to-market App stores towards the end of the decade.</a:t>
            </a:r>
          </a:p>
          <a:p>
            <a:r>
              <a:rPr lang="en-GB" sz="1800" dirty="0"/>
              <a:t>Indie development continues to grow (</a:t>
            </a:r>
            <a:r>
              <a:rPr lang="en-GB" sz="1800" i="1" dirty="0"/>
              <a:t>Fez</a:t>
            </a:r>
            <a:r>
              <a:rPr lang="en-GB" sz="1800" dirty="0"/>
              <a:t>, </a:t>
            </a:r>
            <a:r>
              <a:rPr lang="en-GB" sz="1800" i="1" dirty="0"/>
              <a:t>Minecraft, Phasmophobia</a:t>
            </a:r>
            <a:r>
              <a:rPr lang="en-GB" sz="1800" dirty="0"/>
              <a:t>), with crowdfunding becoming more popular.</a:t>
            </a:r>
          </a:p>
          <a:p>
            <a:pPr lvl="1"/>
            <a:endParaRPr lang="en-GB" dirty="0"/>
          </a:p>
        </p:txBody>
      </p:sp>
    </p:spTree>
    <p:extLst>
      <p:ext uri="{BB962C8B-B14F-4D97-AF65-F5344CB8AC3E}">
        <p14:creationId xmlns:p14="http://schemas.microsoft.com/office/powerpoint/2010/main" val="75544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F474-3FD2-C315-D7EC-B83540400BC5}"/>
              </a:ext>
            </a:extLst>
          </p:cNvPr>
          <p:cNvSpPr>
            <a:spLocks noGrp="1"/>
          </p:cNvSpPr>
          <p:nvPr>
            <p:ph type="title"/>
          </p:nvPr>
        </p:nvSpPr>
        <p:spPr/>
        <p:txBody>
          <a:bodyPr/>
          <a:lstStyle/>
          <a:p>
            <a:r>
              <a:rPr lang="en-GB" dirty="0"/>
              <a:t>A Brief History of the Games Industry Part 2</a:t>
            </a:r>
          </a:p>
        </p:txBody>
      </p:sp>
      <p:sp>
        <p:nvSpPr>
          <p:cNvPr id="4" name="Rectangle 3">
            <a:extLst>
              <a:ext uri="{FF2B5EF4-FFF2-40B4-BE49-F238E27FC236}">
                <a16:creationId xmlns:a16="http://schemas.microsoft.com/office/drawing/2014/main" id="{9ECA35E1-D17A-DC94-CA66-6DA8FA90D80A}"/>
              </a:ext>
            </a:extLst>
          </p:cNvPr>
          <p:cNvSpPr/>
          <p:nvPr/>
        </p:nvSpPr>
        <p:spPr>
          <a:xfrm>
            <a:off x="77987" y="2082730"/>
            <a:ext cx="12025376" cy="4692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cxnSp>
        <p:nvCxnSpPr>
          <p:cNvPr id="33" name="Straight Arrow Connector 32">
            <a:extLst>
              <a:ext uri="{FF2B5EF4-FFF2-40B4-BE49-F238E27FC236}">
                <a16:creationId xmlns:a16="http://schemas.microsoft.com/office/drawing/2014/main" id="{054BE527-029C-E87F-F6B7-A8502EB0B031}"/>
              </a:ext>
            </a:extLst>
          </p:cNvPr>
          <p:cNvCxnSpPr>
            <a:cxnSpLocks/>
          </p:cNvCxnSpPr>
          <p:nvPr/>
        </p:nvCxnSpPr>
        <p:spPr>
          <a:xfrm flipV="1">
            <a:off x="10745240" y="4034323"/>
            <a:ext cx="0" cy="455815"/>
          </a:xfrm>
          <a:prstGeom prst="straightConnector1">
            <a:avLst/>
          </a:prstGeom>
          <a:ln w="28575">
            <a:headEnd type="ova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568065B-55D6-0253-6B96-4182169BB5D6}"/>
              </a:ext>
            </a:extLst>
          </p:cNvPr>
          <p:cNvCxnSpPr>
            <a:cxnSpLocks/>
          </p:cNvCxnSpPr>
          <p:nvPr/>
        </p:nvCxnSpPr>
        <p:spPr>
          <a:xfrm flipH="1">
            <a:off x="759828" y="4281580"/>
            <a:ext cx="13168" cy="363572"/>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E271363-1198-AD7B-3D14-791503C686A7}"/>
              </a:ext>
            </a:extLst>
          </p:cNvPr>
          <p:cNvCxnSpPr>
            <a:cxnSpLocks/>
          </p:cNvCxnSpPr>
          <p:nvPr/>
        </p:nvCxnSpPr>
        <p:spPr>
          <a:xfrm>
            <a:off x="2776615" y="4281580"/>
            <a:ext cx="0" cy="294484"/>
          </a:xfrm>
          <a:prstGeom prst="straightConnector1">
            <a:avLst/>
          </a:prstGeom>
          <a:ln w="28575">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1EA83A-05EC-AE66-51AC-FE89FCF0E4B6}"/>
              </a:ext>
            </a:extLst>
          </p:cNvPr>
          <p:cNvSpPr>
            <a:spLocks noGrp="1"/>
          </p:cNvSpPr>
          <p:nvPr>
            <p:ph idx="1"/>
          </p:nvPr>
        </p:nvSpPr>
        <p:spPr>
          <a:xfrm>
            <a:off x="430784" y="2184658"/>
            <a:ext cx="1291285" cy="372007"/>
          </a:xfrm>
        </p:spPr>
        <p:txBody>
          <a:bodyPr>
            <a:normAutofit fontScale="85000" lnSpcReduction="10000"/>
          </a:bodyPr>
          <a:lstStyle/>
          <a:p>
            <a:r>
              <a:rPr lang="en-GB" dirty="0">
                <a:solidFill>
                  <a:schemeClr val="bg1"/>
                </a:solidFill>
              </a:rPr>
              <a:t>2010s…</a:t>
            </a:r>
          </a:p>
        </p:txBody>
      </p:sp>
      <p:cxnSp>
        <p:nvCxnSpPr>
          <p:cNvPr id="7" name="Straight Arrow Connector 6">
            <a:extLst>
              <a:ext uri="{FF2B5EF4-FFF2-40B4-BE49-F238E27FC236}">
                <a16:creationId xmlns:a16="http://schemas.microsoft.com/office/drawing/2014/main" id="{4F93DA9F-9FA2-3E59-AA0A-AE1D10BE4D56}"/>
              </a:ext>
            </a:extLst>
          </p:cNvPr>
          <p:cNvCxnSpPr>
            <a:cxnSpLocks/>
          </p:cNvCxnSpPr>
          <p:nvPr/>
        </p:nvCxnSpPr>
        <p:spPr>
          <a:xfrm flipV="1">
            <a:off x="8113800" y="4034324"/>
            <a:ext cx="0" cy="455815"/>
          </a:xfrm>
          <a:prstGeom prst="straightConnector1">
            <a:avLst/>
          </a:prstGeom>
          <a:ln w="28575">
            <a:headEnd type="ova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3FCAF2D-AB9D-67A7-B376-C489D79A2F11}"/>
              </a:ext>
            </a:extLst>
          </p:cNvPr>
          <p:cNvCxnSpPr>
            <a:cxnSpLocks/>
          </p:cNvCxnSpPr>
          <p:nvPr/>
        </p:nvCxnSpPr>
        <p:spPr>
          <a:xfrm flipV="1">
            <a:off x="5359676" y="4034325"/>
            <a:ext cx="0" cy="455815"/>
          </a:xfrm>
          <a:prstGeom prst="straightConnector1">
            <a:avLst/>
          </a:prstGeom>
          <a:ln w="28575">
            <a:headEnd type="ova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DBCC7EE-3AEB-951C-18DA-FF1CA1775F32}"/>
              </a:ext>
            </a:extLst>
          </p:cNvPr>
          <p:cNvCxnSpPr/>
          <p:nvPr/>
        </p:nvCxnSpPr>
        <p:spPr>
          <a:xfrm>
            <a:off x="430784" y="4263136"/>
            <a:ext cx="11245088" cy="0"/>
          </a:xfrm>
          <a:prstGeom prst="straightConnector1">
            <a:avLst/>
          </a:prstGeom>
          <a:ln w="57150">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6921C4A-CA6C-798D-4129-2073ADCFA734}"/>
              </a:ext>
            </a:extLst>
          </p:cNvPr>
          <p:cNvPicPr>
            <a:picLocks noChangeAspect="1"/>
          </p:cNvPicPr>
          <p:nvPr/>
        </p:nvPicPr>
        <p:blipFill rotWithShape="1">
          <a:blip r:embed="rId2"/>
          <a:srcRect t="10811" b="11823"/>
          <a:stretch/>
        </p:blipFill>
        <p:spPr>
          <a:xfrm>
            <a:off x="314703" y="4727029"/>
            <a:ext cx="887301" cy="740486"/>
          </a:xfrm>
          <a:prstGeom prst="rect">
            <a:avLst/>
          </a:prstGeom>
        </p:spPr>
      </p:pic>
      <p:sp>
        <p:nvSpPr>
          <p:cNvPr id="10" name="TextBox 9">
            <a:extLst>
              <a:ext uri="{FF2B5EF4-FFF2-40B4-BE49-F238E27FC236}">
                <a16:creationId xmlns:a16="http://schemas.microsoft.com/office/drawing/2014/main" id="{76F98A94-773B-B2FF-7F23-53B1D1346A70}"/>
              </a:ext>
            </a:extLst>
          </p:cNvPr>
          <p:cNvSpPr txBox="1"/>
          <p:nvPr/>
        </p:nvSpPr>
        <p:spPr>
          <a:xfrm>
            <a:off x="259624" y="5426280"/>
            <a:ext cx="997461" cy="338554"/>
          </a:xfrm>
          <a:prstGeom prst="rect">
            <a:avLst/>
          </a:prstGeom>
          <a:noFill/>
        </p:spPr>
        <p:txBody>
          <a:bodyPr wrap="square" rtlCol="0">
            <a:spAutoFit/>
          </a:bodyPr>
          <a:lstStyle/>
          <a:p>
            <a:pPr algn="ctr"/>
            <a:r>
              <a:rPr lang="en-GB" sz="800" dirty="0">
                <a:solidFill>
                  <a:schemeClr val="bg1"/>
                </a:solidFill>
              </a:rPr>
              <a:t>Nintendo 3DS (2011)</a:t>
            </a:r>
          </a:p>
        </p:txBody>
      </p:sp>
      <p:pic>
        <p:nvPicPr>
          <p:cNvPr id="26" name="Picture 25">
            <a:extLst>
              <a:ext uri="{FF2B5EF4-FFF2-40B4-BE49-F238E27FC236}">
                <a16:creationId xmlns:a16="http://schemas.microsoft.com/office/drawing/2014/main" id="{557E476F-73A3-1A3D-C40A-B9FD545E0ADB}"/>
              </a:ext>
            </a:extLst>
          </p:cNvPr>
          <p:cNvPicPr>
            <a:picLocks noChangeAspect="1"/>
          </p:cNvPicPr>
          <p:nvPr/>
        </p:nvPicPr>
        <p:blipFill rotWithShape="1">
          <a:blip r:embed="rId3"/>
          <a:srcRect l="10696" t="17409" r="10506" b="15876"/>
          <a:stretch/>
        </p:blipFill>
        <p:spPr>
          <a:xfrm>
            <a:off x="2069479" y="4645152"/>
            <a:ext cx="1414272" cy="670560"/>
          </a:xfrm>
          <a:prstGeom prst="rect">
            <a:avLst/>
          </a:prstGeom>
        </p:spPr>
      </p:pic>
      <p:sp>
        <p:nvSpPr>
          <p:cNvPr id="27" name="TextBox 26">
            <a:extLst>
              <a:ext uri="{FF2B5EF4-FFF2-40B4-BE49-F238E27FC236}">
                <a16:creationId xmlns:a16="http://schemas.microsoft.com/office/drawing/2014/main" id="{44B0FE63-3825-6F81-4DAE-5B99B24351F4}"/>
              </a:ext>
            </a:extLst>
          </p:cNvPr>
          <p:cNvSpPr txBox="1"/>
          <p:nvPr/>
        </p:nvSpPr>
        <p:spPr>
          <a:xfrm>
            <a:off x="2248979" y="5300733"/>
            <a:ext cx="1055272" cy="215444"/>
          </a:xfrm>
          <a:prstGeom prst="rect">
            <a:avLst/>
          </a:prstGeom>
          <a:noFill/>
        </p:spPr>
        <p:txBody>
          <a:bodyPr wrap="square" rtlCol="0">
            <a:spAutoFit/>
          </a:bodyPr>
          <a:lstStyle/>
          <a:p>
            <a:pPr algn="ctr"/>
            <a:r>
              <a:rPr lang="en-GB" sz="800" dirty="0">
                <a:solidFill>
                  <a:schemeClr val="bg1"/>
                </a:solidFill>
              </a:rPr>
              <a:t>PS Vita (2012)</a:t>
            </a:r>
          </a:p>
        </p:txBody>
      </p:sp>
      <p:pic>
        <p:nvPicPr>
          <p:cNvPr id="34" name="Picture 33">
            <a:extLst>
              <a:ext uri="{FF2B5EF4-FFF2-40B4-BE49-F238E27FC236}">
                <a16:creationId xmlns:a16="http://schemas.microsoft.com/office/drawing/2014/main" id="{CE2E4CAA-464D-0CA6-9F4C-ED165250084B}"/>
              </a:ext>
            </a:extLst>
          </p:cNvPr>
          <p:cNvPicPr>
            <a:picLocks noChangeAspect="1"/>
          </p:cNvPicPr>
          <p:nvPr/>
        </p:nvPicPr>
        <p:blipFill rotWithShape="1">
          <a:blip r:embed="rId4"/>
          <a:srcRect l="16026" t="20200" r="14477" b="17269"/>
          <a:stretch/>
        </p:blipFill>
        <p:spPr>
          <a:xfrm>
            <a:off x="2248979" y="5547044"/>
            <a:ext cx="1184102" cy="532700"/>
          </a:xfrm>
          <a:prstGeom prst="rect">
            <a:avLst/>
          </a:prstGeom>
        </p:spPr>
      </p:pic>
      <p:sp>
        <p:nvSpPr>
          <p:cNvPr id="35" name="TextBox 34">
            <a:extLst>
              <a:ext uri="{FF2B5EF4-FFF2-40B4-BE49-F238E27FC236}">
                <a16:creationId xmlns:a16="http://schemas.microsoft.com/office/drawing/2014/main" id="{F2283E52-1177-F2D6-123A-552312F23FAA}"/>
              </a:ext>
            </a:extLst>
          </p:cNvPr>
          <p:cNvSpPr txBox="1"/>
          <p:nvPr/>
        </p:nvSpPr>
        <p:spPr>
          <a:xfrm>
            <a:off x="2357096" y="6110611"/>
            <a:ext cx="779313" cy="215444"/>
          </a:xfrm>
          <a:prstGeom prst="rect">
            <a:avLst/>
          </a:prstGeom>
          <a:noFill/>
        </p:spPr>
        <p:txBody>
          <a:bodyPr wrap="square" rtlCol="0">
            <a:spAutoFit/>
          </a:bodyPr>
          <a:lstStyle/>
          <a:p>
            <a:pPr algn="ctr"/>
            <a:r>
              <a:rPr lang="en-GB" sz="800" dirty="0">
                <a:solidFill>
                  <a:schemeClr val="bg1"/>
                </a:solidFill>
              </a:rPr>
              <a:t>Wii U (2012)</a:t>
            </a:r>
          </a:p>
        </p:txBody>
      </p:sp>
      <p:sp>
        <p:nvSpPr>
          <p:cNvPr id="43" name="TextBox 42">
            <a:extLst>
              <a:ext uri="{FF2B5EF4-FFF2-40B4-BE49-F238E27FC236}">
                <a16:creationId xmlns:a16="http://schemas.microsoft.com/office/drawing/2014/main" id="{55CE4340-2719-1943-0233-2A6683702FFB}"/>
              </a:ext>
            </a:extLst>
          </p:cNvPr>
          <p:cNvSpPr txBox="1"/>
          <p:nvPr/>
        </p:nvSpPr>
        <p:spPr>
          <a:xfrm>
            <a:off x="4862213" y="3681476"/>
            <a:ext cx="994925" cy="215444"/>
          </a:xfrm>
          <a:prstGeom prst="rect">
            <a:avLst/>
          </a:prstGeom>
          <a:noFill/>
        </p:spPr>
        <p:txBody>
          <a:bodyPr wrap="square" rtlCol="0">
            <a:spAutoFit/>
          </a:bodyPr>
          <a:lstStyle/>
          <a:p>
            <a:pPr algn="ctr"/>
            <a:r>
              <a:rPr lang="en-GB" sz="800" dirty="0">
                <a:solidFill>
                  <a:schemeClr val="bg1"/>
                </a:solidFill>
              </a:rPr>
              <a:t>Xbox One (2013)</a:t>
            </a:r>
          </a:p>
        </p:txBody>
      </p:sp>
      <p:pic>
        <p:nvPicPr>
          <p:cNvPr id="44" name="Picture 43">
            <a:extLst>
              <a:ext uri="{FF2B5EF4-FFF2-40B4-BE49-F238E27FC236}">
                <a16:creationId xmlns:a16="http://schemas.microsoft.com/office/drawing/2014/main" id="{78F5BF7C-36A8-64F9-6E02-3527D3D1D9EA}"/>
              </a:ext>
            </a:extLst>
          </p:cNvPr>
          <p:cNvPicPr>
            <a:picLocks noChangeAspect="1"/>
          </p:cNvPicPr>
          <p:nvPr/>
        </p:nvPicPr>
        <p:blipFill rotWithShape="1">
          <a:blip r:embed="rId5"/>
          <a:srcRect l="22955" t="8821" r="22889" b="8618"/>
          <a:stretch/>
        </p:blipFill>
        <p:spPr>
          <a:xfrm>
            <a:off x="4473724" y="2195562"/>
            <a:ext cx="1771904" cy="1512693"/>
          </a:xfrm>
          <a:prstGeom prst="rect">
            <a:avLst/>
          </a:prstGeom>
        </p:spPr>
      </p:pic>
      <p:sp>
        <p:nvSpPr>
          <p:cNvPr id="45" name="TextBox 44">
            <a:extLst>
              <a:ext uri="{FF2B5EF4-FFF2-40B4-BE49-F238E27FC236}">
                <a16:creationId xmlns:a16="http://schemas.microsoft.com/office/drawing/2014/main" id="{D34EFCB0-9852-E9D8-5BF4-709CD5260905}"/>
              </a:ext>
            </a:extLst>
          </p:cNvPr>
          <p:cNvSpPr txBox="1"/>
          <p:nvPr/>
        </p:nvSpPr>
        <p:spPr>
          <a:xfrm>
            <a:off x="4793527" y="5781585"/>
            <a:ext cx="1132298" cy="215444"/>
          </a:xfrm>
          <a:prstGeom prst="rect">
            <a:avLst/>
          </a:prstGeom>
          <a:noFill/>
        </p:spPr>
        <p:txBody>
          <a:bodyPr wrap="square" rtlCol="0">
            <a:spAutoFit/>
          </a:bodyPr>
          <a:lstStyle/>
          <a:p>
            <a:pPr algn="ctr"/>
            <a:r>
              <a:rPr lang="en-GB" sz="800" dirty="0">
                <a:solidFill>
                  <a:schemeClr val="bg1"/>
                </a:solidFill>
              </a:rPr>
              <a:t>PlayStation 4 (2013)</a:t>
            </a:r>
          </a:p>
        </p:txBody>
      </p:sp>
      <p:pic>
        <p:nvPicPr>
          <p:cNvPr id="46" name="Picture 45">
            <a:extLst>
              <a:ext uri="{FF2B5EF4-FFF2-40B4-BE49-F238E27FC236}">
                <a16:creationId xmlns:a16="http://schemas.microsoft.com/office/drawing/2014/main" id="{C57CA2B3-3A4E-65E0-8AE7-938E504A0296}"/>
              </a:ext>
            </a:extLst>
          </p:cNvPr>
          <p:cNvPicPr>
            <a:picLocks noChangeAspect="1"/>
          </p:cNvPicPr>
          <p:nvPr/>
        </p:nvPicPr>
        <p:blipFill>
          <a:blip r:embed="rId6"/>
          <a:stretch>
            <a:fillRect/>
          </a:stretch>
        </p:blipFill>
        <p:spPr>
          <a:xfrm>
            <a:off x="4014827" y="4589207"/>
            <a:ext cx="2351254" cy="1175627"/>
          </a:xfrm>
          <a:prstGeom prst="rect">
            <a:avLst/>
          </a:prstGeom>
        </p:spPr>
      </p:pic>
      <p:sp>
        <p:nvSpPr>
          <p:cNvPr id="47" name="TextBox 46">
            <a:extLst>
              <a:ext uri="{FF2B5EF4-FFF2-40B4-BE49-F238E27FC236}">
                <a16:creationId xmlns:a16="http://schemas.microsoft.com/office/drawing/2014/main" id="{F6542F1E-5508-26A1-3ED5-FFA79A497DED}"/>
              </a:ext>
            </a:extLst>
          </p:cNvPr>
          <p:cNvSpPr txBox="1"/>
          <p:nvPr/>
        </p:nvSpPr>
        <p:spPr>
          <a:xfrm>
            <a:off x="7571632" y="5981737"/>
            <a:ext cx="1313673" cy="215444"/>
          </a:xfrm>
          <a:prstGeom prst="rect">
            <a:avLst/>
          </a:prstGeom>
          <a:noFill/>
        </p:spPr>
        <p:txBody>
          <a:bodyPr wrap="square" rtlCol="0">
            <a:spAutoFit/>
          </a:bodyPr>
          <a:lstStyle/>
          <a:p>
            <a:pPr algn="ctr"/>
            <a:r>
              <a:rPr lang="en-GB" sz="800" dirty="0">
                <a:solidFill>
                  <a:schemeClr val="bg1"/>
                </a:solidFill>
              </a:rPr>
              <a:t>PlayStation 4 Pro (2016)</a:t>
            </a:r>
          </a:p>
        </p:txBody>
      </p:sp>
      <p:sp>
        <p:nvSpPr>
          <p:cNvPr id="48" name="TextBox 47">
            <a:extLst>
              <a:ext uri="{FF2B5EF4-FFF2-40B4-BE49-F238E27FC236}">
                <a16:creationId xmlns:a16="http://schemas.microsoft.com/office/drawing/2014/main" id="{54529529-90FD-A0D0-8009-AF7EC9C98804}"/>
              </a:ext>
            </a:extLst>
          </p:cNvPr>
          <p:cNvSpPr txBox="1"/>
          <p:nvPr/>
        </p:nvSpPr>
        <p:spPr>
          <a:xfrm>
            <a:off x="7571632" y="3699599"/>
            <a:ext cx="1084335" cy="215444"/>
          </a:xfrm>
          <a:prstGeom prst="rect">
            <a:avLst/>
          </a:prstGeom>
          <a:noFill/>
        </p:spPr>
        <p:txBody>
          <a:bodyPr wrap="square" rtlCol="0">
            <a:spAutoFit/>
          </a:bodyPr>
          <a:lstStyle/>
          <a:p>
            <a:pPr algn="ctr"/>
            <a:r>
              <a:rPr lang="en-GB" sz="800" dirty="0">
                <a:solidFill>
                  <a:schemeClr val="bg1"/>
                </a:solidFill>
              </a:rPr>
              <a:t>Xbox One S (2016)</a:t>
            </a:r>
          </a:p>
        </p:txBody>
      </p:sp>
      <p:pic>
        <p:nvPicPr>
          <p:cNvPr id="49" name="Picture 10" descr="The Xbox One S is a white smaller version of the original, featuring pushable buttons.">
            <a:extLst>
              <a:ext uri="{FF2B5EF4-FFF2-40B4-BE49-F238E27FC236}">
                <a16:creationId xmlns:a16="http://schemas.microsoft.com/office/drawing/2014/main" id="{43D40CB4-7C43-CC0E-FC8F-2A2DD6A9C2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3" t="8088" r="5312" b="9588"/>
          <a:stretch/>
        </p:blipFill>
        <p:spPr bwMode="auto">
          <a:xfrm>
            <a:off x="7270495" y="2258546"/>
            <a:ext cx="2240640" cy="136148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Image result for ps4 pro">
            <a:extLst>
              <a:ext uri="{FF2B5EF4-FFF2-40B4-BE49-F238E27FC236}">
                <a16:creationId xmlns:a16="http://schemas.microsoft.com/office/drawing/2014/main" id="{1B37B190-0174-0575-2A86-3E199AA0764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629" t="7623" r="21957" b="7735"/>
          <a:stretch/>
        </p:blipFill>
        <p:spPr bwMode="auto">
          <a:xfrm>
            <a:off x="7685783" y="4582569"/>
            <a:ext cx="1466751" cy="141446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955969FE-E6B1-8A64-5A81-6048F23C5FCC}"/>
              </a:ext>
            </a:extLst>
          </p:cNvPr>
          <p:cNvSpPr txBox="1"/>
          <p:nvPr/>
        </p:nvSpPr>
        <p:spPr>
          <a:xfrm>
            <a:off x="9818067" y="3375876"/>
            <a:ext cx="1698724" cy="338554"/>
          </a:xfrm>
          <a:prstGeom prst="rect">
            <a:avLst/>
          </a:prstGeom>
          <a:noFill/>
        </p:spPr>
        <p:txBody>
          <a:bodyPr wrap="square" rtlCol="0">
            <a:spAutoFit/>
          </a:bodyPr>
          <a:lstStyle/>
          <a:p>
            <a:pPr algn="ctr"/>
            <a:r>
              <a:rPr lang="en-GB" sz="800" dirty="0">
                <a:solidFill>
                  <a:schemeClr val="bg1"/>
                </a:solidFill>
              </a:rPr>
              <a:t>Xbox One X “Project Scorpio” (2017)</a:t>
            </a:r>
          </a:p>
        </p:txBody>
      </p:sp>
      <p:pic>
        <p:nvPicPr>
          <p:cNvPr id="53" name="Picture 14" descr="Image result for Xbox one x">
            <a:extLst>
              <a:ext uri="{FF2B5EF4-FFF2-40B4-BE49-F238E27FC236}">
                <a16:creationId xmlns:a16="http://schemas.microsoft.com/office/drawing/2014/main" id="{D992D86A-CD9F-9B5E-9FAA-1749E4C4C5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5038" y="2214729"/>
            <a:ext cx="2101044" cy="11765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D4D66B3E-D618-1B42-7787-1D0B13A80017}"/>
              </a:ext>
            </a:extLst>
          </p:cNvPr>
          <p:cNvPicPr>
            <a:picLocks noChangeAspect="1"/>
          </p:cNvPicPr>
          <p:nvPr/>
        </p:nvPicPr>
        <p:blipFill rotWithShape="1">
          <a:blip r:embed="rId10"/>
          <a:srcRect l="7141" r="38691" b="15266"/>
          <a:stretch/>
        </p:blipFill>
        <p:spPr>
          <a:xfrm>
            <a:off x="10122521" y="4582569"/>
            <a:ext cx="1194813" cy="964474"/>
          </a:xfrm>
          <a:prstGeom prst="rect">
            <a:avLst/>
          </a:prstGeom>
        </p:spPr>
      </p:pic>
      <p:sp>
        <p:nvSpPr>
          <p:cNvPr id="56" name="TextBox 55">
            <a:extLst>
              <a:ext uri="{FF2B5EF4-FFF2-40B4-BE49-F238E27FC236}">
                <a16:creationId xmlns:a16="http://schemas.microsoft.com/office/drawing/2014/main" id="{461DE035-5340-D5D0-8861-4C133F48B60B}"/>
              </a:ext>
            </a:extLst>
          </p:cNvPr>
          <p:cNvSpPr txBox="1"/>
          <p:nvPr/>
        </p:nvSpPr>
        <p:spPr>
          <a:xfrm>
            <a:off x="10178527" y="5586130"/>
            <a:ext cx="1268626" cy="215444"/>
          </a:xfrm>
          <a:prstGeom prst="rect">
            <a:avLst/>
          </a:prstGeom>
          <a:noFill/>
        </p:spPr>
        <p:txBody>
          <a:bodyPr wrap="square" rtlCol="0">
            <a:spAutoFit/>
          </a:bodyPr>
          <a:lstStyle/>
          <a:p>
            <a:pPr algn="ctr"/>
            <a:r>
              <a:rPr lang="en-GB" sz="800" dirty="0">
                <a:solidFill>
                  <a:schemeClr val="bg1"/>
                </a:solidFill>
              </a:rPr>
              <a:t>Nintendo Switch (2017)</a:t>
            </a:r>
          </a:p>
        </p:txBody>
      </p:sp>
      <p:cxnSp>
        <p:nvCxnSpPr>
          <p:cNvPr id="57" name="Straight Arrow Connector 56">
            <a:extLst>
              <a:ext uri="{FF2B5EF4-FFF2-40B4-BE49-F238E27FC236}">
                <a16:creationId xmlns:a16="http://schemas.microsoft.com/office/drawing/2014/main" id="{66CB3E0D-D271-AE3E-79E4-52CE2B91CC8F}"/>
              </a:ext>
            </a:extLst>
          </p:cNvPr>
          <p:cNvCxnSpPr/>
          <p:nvPr/>
        </p:nvCxnSpPr>
        <p:spPr>
          <a:xfrm>
            <a:off x="8834585" y="6569080"/>
            <a:ext cx="30804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1CE12E3-5980-A252-9A69-22FECA485CDF}"/>
              </a:ext>
            </a:extLst>
          </p:cNvPr>
          <p:cNvSpPr txBox="1"/>
          <p:nvPr/>
        </p:nvSpPr>
        <p:spPr>
          <a:xfrm>
            <a:off x="8958412" y="6218333"/>
            <a:ext cx="3144951" cy="369332"/>
          </a:xfrm>
          <a:prstGeom prst="rect">
            <a:avLst/>
          </a:prstGeom>
          <a:noFill/>
        </p:spPr>
        <p:txBody>
          <a:bodyPr wrap="square" rtlCol="0">
            <a:spAutoFit/>
          </a:bodyPr>
          <a:lstStyle/>
          <a:p>
            <a:r>
              <a:rPr lang="en-GB" dirty="0">
                <a:solidFill>
                  <a:schemeClr val="bg1"/>
                </a:solidFill>
              </a:rPr>
              <a:t>Market push to 4K / HDR</a:t>
            </a:r>
          </a:p>
        </p:txBody>
      </p:sp>
    </p:spTree>
    <p:extLst>
      <p:ext uri="{BB962C8B-B14F-4D97-AF65-F5344CB8AC3E}">
        <p14:creationId xmlns:p14="http://schemas.microsoft.com/office/powerpoint/2010/main" val="287938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7" grpId="0"/>
      <p:bldP spid="35" grpId="0"/>
      <p:bldP spid="43" grpId="0"/>
      <p:bldP spid="45" grpId="0"/>
      <p:bldP spid="47" grpId="0"/>
      <p:bldP spid="48" grpId="0"/>
      <p:bldP spid="52" grpId="0"/>
      <p:bldP spid="56" grpId="0"/>
      <p:bldP spid="5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2D8284A6935C41B217E74C29BA72AC" ma:contentTypeVersion="17" ma:contentTypeDescription="Create a new document." ma:contentTypeScope="" ma:versionID="b506c8bf27691706ce5760f60f4c60b4">
  <xsd:schema xmlns:xsd="http://www.w3.org/2001/XMLSchema" xmlns:xs="http://www.w3.org/2001/XMLSchema" xmlns:p="http://schemas.microsoft.com/office/2006/metadata/properties" xmlns:ns3="678acae0-4037-4b06-82a7-90fe5953695e" xmlns:ns4="7f849e40-2902-4788-90b3-4bbd61327341" targetNamespace="http://schemas.microsoft.com/office/2006/metadata/properties" ma:root="true" ma:fieldsID="f9f61084aad5f60074d7225d5b339cb6" ns3:_="" ns4:_="">
    <xsd:import namespace="678acae0-4037-4b06-82a7-90fe5953695e"/>
    <xsd:import namespace="7f849e40-2902-4788-90b3-4bbd6132734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8acae0-4037-4b06-82a7-90fe595369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49e40-2902-4788-90b3-4bbd6132734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f849e40-2902-4788-90b3-4bbd61327341" xsi:nil="true"/>
  </documentManagement>
</p:properties>
</file>

<file path=customXml/itemProps1.xml><?xml version="1.0" encoding="utf-8"?>
<ds:datastoreItem xmlns:ds="http://schemas.openxmlformats.org/officeDocument/2006/customXml" ds:itemID="{9660574B-32EB-43B3-9566-FCDAAE38D62E}">
  <ds:schemaRefs>
    <ds:schemaRef ds:uri="http://schemas.microsoft.com/sharepoint/v3/contenttype/forms"/>
  </ds:schemaRefs>
</ds:datastoreItem>
</file>

<file path=customXml/itemProps2.xml><?xml version="1.0" encoding="utf-8"?>
<ds:datastoreItem xmlns:ds="http://schemas.openxmlformats.org/officeDocument/2006/customXml" ds:itemID="{A873F334-2FEE-46A0-B0F7-275D96281D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8acae0-4037-4b06-82a7-90fe5953695e"/>
    <ds:schemaRef ds:uri="7f849e40-2902-4788-90b3-4bbd613273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F1C343-0F97-498C-B801-C5E4B22A45FF}">
  <ds:schemaRefs>
    <ds:schemaRef ds:uri="678acae0-4037-4b06-82a7-90fe5953695e"/>
    <ds:schemaRef ds:uri="http://purl.org/dc/elements/1.1/"/>
    <ds:schemaRef ds:uri="http://schemas.microsoft.com/office/2006/documentManagement/types"/>
    <ds:schemaRef ds:uri="http://schemas.openxmlformats.org/package/2006/metadata/core-properties"/>
    <ds:schemaRef ds:uri="http://purl.org/dc/terms/"/>
    <ds:schemaRef ds:uri="http://purl.org/dc/dcmitype/"/>
    <ds:schemaRef ds:uri="http://schemas.microsoft.com/office/2006/metadata/properties"/>
    <ds:schemaRef ds:uri="http://schemas.microsoft.com/office/infopath/2007/PartnerControls"/>
    <ds:schemaRef ds:uri="7f849e40-2902-4788-90b3-4bbd6132734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Damask</Template>
  <TotalTime>784</TotalTime>
  <Words>2351</Words>
  <Application>Microsoft Office PowerPoint</Application>
  <PresentationFormat>Widescreen</PresentationFormat>
  <Paragraphs>172</Paragraphs>
  <Slides>19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Arial</vt:lpstr>
      <vt:lpstr>Bookman Old Style</vt:lpstr>
      <vt:lpstr>Rockwell</vt:lpstr>
      <vt:lpstr>Damask</vt:lpstr>
      <vt:lpstr>BSc Hons Computer Game Design and Development GDV4000 Introduction to Games Industry Practice</vt:lpstr>
      <vt:lpstr>A Brief History of the Games Industry Part 2</vt:lpstr>
      <vt:lpstr>A Brief History of the Games Industry Part 2</vt:lpstr>
      <vt:lpstr>A Brief History of the Games Industry Part 2</vt:lpstr>
      <vt:lpstr>A Brief History of the Games Industry Part 2</vt:lpstr>
      <vt:lpstr>A Brief History of the Games Industry Part 2</vt:lpstr>
      <vt:lpstr>A Brief History of the Games Industry Part 2</vt:lpstr>
      <vt:lpstr>A Brief History of the Games Industry Part 2</vt:lpstr>
      <vt:lpstr>A Brief History of the Games Industry Part 2</vt:lpstr>
      <vt:lpstr>A Brief History of the Games Industry Part 2</vt:lpstr>
      <vt:lpstr>A Brief History of the Games Industry Part 2</vt:lpstr>
      <vt:lpstr>What might we see in the Future?</vt:lpstr>
      <vt:lpstr>5. IP, Social, and Ethical Issues 1</vt:lpstr>
      <vt:lpstr>5. IP, Social, and Ethical Issues 1</vt:lpstr>
      <vt:lpstr>5. IP, Social, and Ethical Issues 1</vt:lpstr>
      <vt:lpstr>5. IP, Social, and Ethical Issues 1</vt:lpstr>
      <vt:lpstr>IP as a global consideration</vt:lpstr>
      <vt:lpstr>IP as a global consideration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10</cp:revision>
  <dcterms:created xsi:type="dcterms:W3CDTF">2024-09-22T15:58:20Z</dcterms:created>
  <dcterms:modified xsi:type="dcterms:W3CDTF">2026-01-19T15:16:59Z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0x010100102D8284A6935C41B217E74C29BA72AC</vt:lpwstr>
  </property>
</Properties>
</file>